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2"/>
  </p:notesMasterIdLst>
  <p:sldIdLst>
    <p:sldId id="324" r:id="rId5"/>
    <p:sldId id="261" r:id="rId6"/>
    <p:sldId id="258" r:id="rId7"/>
    <p:sldId id="257" r:id="rId8"/>
    <p:sldId id="263" r:id="rId9"/>
    <p:sldId id="336" r:id="rId10"/>
    <p:sldId id="265" r:id="rId11"/>
    <p:sldId id="275" r:id="rId12"/>
    <p:sldId id="311" r:id="rId13"/>
    <p:sldId id="312" r:id="rId14"/>
    <p:sldId id="287" r:id="rId15"/>
    <p:sldId id="288" r:id="rId16"/>
    <p:sldId id="290" r:id="rId17"/>
    <p:sldId id="293" r:id="rId18"/>
    <p:sldId id="292" r:id="rId19"/>
    <p:sldId id="295" r:id="rId20"/>
    <p:sldId id="296" r:id="rId21"/>
    <p:sldId id="298" r:id="rId22"/>
    <p:sldId id="299" r:id="rId23"/>
    <p:sldId id="300" r:id="rId24"/>
    <p:sldId id="301" r:id="rId25"/>
    <p:sldId id="302" r:id="rId26"/>
    <p:sldId id="303" r:id="rId27"/>
    <p:sldId id="306" r:id="rId28"/>
    <p:sldId id="307" r:id="rId29"/>
    <p:sldId id="308" r:id="rId30"/>
    <p:sldId id="309" r:id="rId31"/>
    <p:sldId id="304" r:id="rId32"/>
    <p:sldId id="310" r:id="rId33"/>
    <p:sldId id="313" r:id="rId34"/>
    <p:sldId id="315" r:id="rId35"/>
    <p:sldId id="316" r:id="rId36"/>
    <p:sldId id="318" r:id="rId37"/>
    <p:sldId id="314" r:id="rId38"/>
    <p:sldId id="322" r:id="rId39"/>
    <p:sldId id="327" r:id="rId40"/>
    <p:sldId id="326" r:id="rId41"/>
    <p:sldId id="339" r:id="rId42"/>
    <p:sldId id="329" r:id="rId43"/>
    <p:sldId id="330" r:id="rId44"/>
    <p:sldId id="331" r:id="rId45"/>
    <p:sldId id="332" r:id="rId46"/>
    <p:sldId id="334" r:id="rId47"/>
    <p:sldId id="335" r:id="rId48"/>
    <p:sldId id="333" r:id="rId49"/>
    <p:sldId id="338" r:id="rId50"/>
    <p:sldId id="337" r:id="rId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3ACF215-6996-4D3A-937B-EB777930A910}">
          <p14:sldIdLst>
            <p14:sldId id="324"/>
            <p14:sldId id="261"/>
            <p14:sldId id="258"/>
            <p14:sldId id="257"/>
            <p14:sldId id="263"/>
            <p14:sldId id="336"/>
            <p14:sldId id="265"/>
            <p14:sldId id="275"/>
            <p14:sldId id="311"/>
            <p14:sldId id="312"/>
            <p14:sldId id="287"/>
            <p14:sldId id="288"/>
            <p14:sldId id="290"/>
            <p14:sldId id="293"/>
            <p14:sldId id="292"/>
            <p14:sldId id="295"/>
            <p14:sldId id="296"/>
            <p14:sldId id="298"/>
            <p14:sldId id="299"/>
            <p14:sldId id="300"/>
            <p14:sldId id="301"/>
            <p14:sldId id="302"/>
            <p14:sldId id="303"/>
            <p14:sldId id="306"/>
            <p14:sldId id="307"/>
            <p14:sldId id="308"/>
            <p14:sldId id="309"/>
            <p14:sldId id="304"/>
            <p14:sldId id="310"/>
            <p14:sldId id="313"/>
            <p14:sldId id="315"/>
            <p14:sldId id="316"/>
            <p14:sldId id="318"/>
            <p14:sldId id="314"/>
            <p14:sldId id="322"/>
          </p14:sldIdLst>
        </p14:section>
        <p14:section name="Untitled Section" id="{365CC1DF-FCC4-4425-BA42-05081B3744B1}">
          <p14:sldIdLst>
            <p14:sldId id="327"/>
            <p14:sldId id="326"/>
            <p14:sldId id="339"/>
            <p14:sldId id="329"/>
            <p14:sldId id="330"/>
            <p14:sldId id="331"/>
            <p14:sldId id="332"/>
            <p14:sldId id="334"/>
            <p14:sldId id="335"/>
            <p14:sldId id="333"/>
            <p14:sldId id="338"/>
            <p14:sldId id="33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bby-Jo Salls" initials="BS" lastIdx="1" clrIdx="0">
    <p:extLst>
      <p:ext uri="{19B8F6BF-5375-455C-9EA6-DF929625EA0E}">
        <p15:presenceInfo xmlns:p15="http://schemas.microsoft.com/office/powerpoint/2012/main" userId="S-1-5-21-790525478-1580436667-682003330-3243" providerId="AD"/>
      </p:ext>
    </p:extLst>
  </p:cmAuthor>
  <p:cmAuthor id="2" name="Bobby-Jo Salls" initials="BJS" lastIdx="10" clrIdx="1">
    <p:extLst>
      <p:ext uri="{19B8F6BF-5375-455C-9EA6-DF929625EA0E}">
        <p15:presenceInfo xmlns:p15="http://schemas.microsoft.com/office/powerpoint/2012/main" userId="S::bobbyjo@VSBIT.ORG::70466531-d8e1-4dbd-b8c9-9c72581c5c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7F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9ECB97-0075-45C7-9B35-D58C20CABE4F}" v="27" dt="2025-10-17T16:35:51.7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52" autoAdjust="0"/>
    <p:restoredTop sz="94660"/>
  </p:normalViewPr>
  <p:slideViewPr>
    <p:cSldViewPr snapToGrid="0">
      <p:cViewPr varScale="1">
        <p:scale>
          <a:sx n="58" d="100"/>
          <a:sy n="58" d="100"/>
        </p:scale>
        <p:origin x="64" y="68"/>
      </p:cViewPr>
      <p:guideLst/>
    </p:cSldViewPr>
  </p:slideViewPr>
  <p:notesTextViewPr>
    <p:cViewPr>
      <p:scale>
        <a:sx n="1" d="1"/>
        <a:sy n="1" d="1"/>
      </p:scale>
      <p:origin x="0" y="0"/>
    </p:cViewPr>
  </p:notesTextViewPr>
  <p:sorterViewPr>
    <p:cViewPr>
      <p:scale>
        <a:sx n="100" d="100"/>
        <a:sy n="100" d="100"/>
      </p:scale>
      <p:origin x="0" y="-903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ommentAuthors" Target="commentAuthors.xml"/><Relationship Id="rId58" Type="http://schemas.microsoft.com/office/2015/10/relationships/revisionInfo" Target="revisionInfo.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s>
</file>

<file path=ppt/diagrams/_rels/data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7.png"/><Relationship Id="rId7" Type="http://schemas.openxmlformats.org/officeDocument/2006/relationships/image" Target="../media/image13.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7.xml.rels><?xml version="1.0" encoding="UTF-8" standalone="yes"?>
<Relationships xmlns="http://schemas.openxmlformats.org/package/2006/relationships"><Relationship Id="rId3" Type="http://schemas.openxmlformats.org/officeDocument/2006/relationships/hyperlink" Target="https://vehi.org/client_media/files/Health%20Benefits/Licensed-employee%20Cost%20Comparison%20FY%2025%20Updated%203.29.24.pdf" TargetMode="External"/><Relationship Id="rId2" Type="http://schemas.openxmlformats.org/officeDocument/2006/relationships/hyperlink" Target="https://vehi.org/client_media/files/Health%20Benefits/Plan%20Comparison%20for%20Licensed%20Employees%20CY25.pdf" TargetMode="External"/><Relationship Id="rId1" Type="http://schemas.openxmlformats.org/officeDocument/2006/relationships/hyperlink" Target="https://vehi.org/licensed-employee/" TargetMode="External"/></Relationships>
</file>

<file path=ppt/diagrams/_rels/data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7.png"/><Relationship Id="rId7" Type="http://schemas.openxmlformats.org/officeDocument/2006/relationships/image" Target="../media/image13.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7.xml.rels><?xml version="1.0" encoding="UTF-8" standalone="yes"?>
<Relationships xmlns="http://schemas.openxmlformats.org/package/2006/relationships"><Relationship Id="rId3" Type="http://schemas.openxmlformats.org/officeDocument/2006/relationships/hyperlink" Target="https://vehi.org/client_media/files/Health%20Benefits/Licensed-employee%20Cost%20Comparison%20FY%2025%20Updated%203.29.24.pdf" TargetMode="External"/><Relationship Id="rId2" Type="http://schemas.openxmlformats.org/officeDocument/2006/relationships/hyperlink" Target="https://vehi.org/client_media/files/Health%20Benefits/Plan%20Comparison%20for%20Licensed%20Employees%20CY25.pdf" TargetMode="External"/><Relationship Id="rId1" Type="http://schemas.openxmlformats.org/officeDocument/2006/relationships/hyperlink" Target="https://vehi.org/licensed-employee/" TargetMode="External"/></Relationships>
</file>

<file path=ppt/diagrams/_rels/drawing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576066-3259-4CD9-BFA0-D9A908020AD5}" type="doc">
      <dgm:prSet loTypeId="urn:microsoft.com/office/officeart/2005/8/layout/vList5" loCatId="list" qsTypeId="urn:microsoft.com/office/officeart/2005/8/quickstyle/simple5" qsCatId="simple" csTypeId="urn:microsoft.com/office/officeart/2005/8/colors/accent2_2" csCatId="accent2" phldr="1"/>
      <dgm:spPr/>
      <dgm:t>
        <a:bodyPr/>
        <a:lstStyle/>
        <a:p>
          <a:endParaRPr lang="en-US"/>
        </a:p>
      </dgm:t>
    </dgm:pt>
    <dgm:pt modelId="{20B764E1-677E-425F-851D-B5A1A890A0CC}">
      <dgm:prSet/>
      <dgm:spPr/>
      <dgm:t>
        <a:bodyPr/>
        <a:lstStyle/>
        <a:p>
          <a:r>
            <a:rPr lang="en-US" b="1" dirty="0"/>
            <a:t>No employee is required to CHANGE VEHI </a:t>
          </a:r>
          <a:r>
            <a:rPr lang="en-US" b="1" u="none" dirty="0"/>
            <a:t>benefit plans </a:t>
          </a:r>
          <a:r>
            <a:rPr lang="en-US" b="1" dirty="0"/>
            <a:t>in 2026.</a:t>
          </a:r>
          <a:endParaRPr lang="en-US" dirty="0"/>
        </a:p>
      </dgm:t>
    </dgm:pt>
    <dgm:pt modelId="{EFC72337-9A32-4B1B-ABA1-5272924D0084}" type="parTrans" cxnId="{5247E5B3-DB0F-42FD-8E4C-E087BB0D0E3F}">
      <dgm:prSet/>
      <dgm:spPr/>
      <dgm:t>
        <a:bodyPr/>
        <a:lstStyle/>
        <a:p>
          <a:endParaRPr lang="en-US"/>
        </a:p>
      </dgm:t>
    </dgm:pt>
    <dgm:pt modelId="{8F7FD65E-9615-48CC-B9BA-ABF7E0E73FF1}" type="sibTrans" cxnId="{5247E5B3-DB0F-42FD-8E4C-E087BB0D0E3F}">
      <dgm:prSet/>
      <dgm:spPr/>
      <dgm:t>
        <a:bodyPr/>
        <a:lstStyle/>
        <a:p>
          <a:endParaRPr lang="en-US"/>
        </a:p>
      </dgm:t>
    </dgm:pt>
    <dgm:pt modelId="{3212FE28-B291-4A7A-BFB8-CC6DA812189E}">
      <dgm:prSet/>
      <dgm:spPr/>
      <dgm:t>
        <a:bodyPr/>
        <a:lstStyle/>
        <a:p>
          <a:r>
            <a:rPr lang="en-US" dirty="0"/>
            <a:t>You </a:t>
          </a:r>
          <a:r>
            <a:rPr lang="en-US" b="0" dirty="0"/>
            <a:t>may remain in the same plan </a:t>
          </a:r>
          <a:r>
            <a:rPr lang="en-US" dirty="0"/>
            <a:t>you are in now.  </a:t>
          </a:r>
        </a:p>
      </dgm:t>
    </dgm:pt>
    <dgm:pt modelId="{AC55416C-DE77-4109-89AF-5E6797D9CED7}" type="parTrans" cxnId="{983C3534-9B2C-4817-B357-5D2F993F1047}">
      <dgm:prSet/>
      <dgm:spPr/>
      <dgm:t>
        <a:bodyPr/>
        <a:lstStyle/>
        <a:p>
          <a:endParaRPr lang="en-US"/>
        </a:p>
      </dgm:t>
    </dgm:pt>
    <dgm:pt modelId="{1F422B8B-5848-4AC7-8DE7-CBEE04DA2893}" type="sibTrans" cxnId="{983C3534-9B2C-4817-B357-5D2F993F1047}">
      <dgm:prSet/>
      <dgm:spPr/>
      <dgm:t>
        <a:bodyPr/>
        <a:lstStyle/>
        <a:p>
          <a:endParaRPr lang="en-US"/>
        </a:p>
      </dgm:t>
    </dgm:pt>
    <dgm:pt modelId="{48C5F6B2-20AE-4500-83EC-E45CE48D099B}">
      <dgm:prSet/>
      <dgm:spPr/>
      <dgm:t>
        <a:bodyPr/>
        <a:lstStyle/>
        <a:p>
          <a:r>
            <a:rPr lang="en-US" dirty="0"/>
            <a:t>Unless required by your central office, you don’t need to sign-up again </a:t>
          </a:r>
          <a:r>
            <a:rPr lang="en-US" b="0" dirty="0"/>
            <a:t>to keep the same plan.</a:t>
          </a:r>
        </a:p>
      </dgm:t>
    </dgm:pt>
    <dgm:pt modelId="{A98E5E74-CAE7-4D19-A3D1-7E9E82CFF8D0}" type="parTrans" cxnId="{EC20F029-C652-4F82-8635-713FC93E6607}">
      <dgm:prSet/>
      <dgm:spPr/>
      <dgm:t>
        <a:bodyPr/>
        <a:lstStyle/>
        <a:p>
          <a:endParaRPr lang="en-US"/>
        </a:p>
      </dgm:t>
    </dgm:pt>
    <dgm:pt modelId="{991AE88C-FDEB-4A59-BDEE-9B4611CDF3CA}" type="sibTrans" cxnId="{EC20F029-C652-4F82-8635-713FC93E6607}">
      <dgm:prSet/>
      <dgm:spPr/>
      <dgm:t>
        <a:bodyPr/>
        <a:lstStyle/>
        <a:p>
          <a:endParaRPr lang="en-US"/>
        </a:p>
      </dgm:t>
    </dgm:pt>
    <dgm:pt modelId="{7E2B35B3-EF0B-425C-A00C-9F0FEDBCB31E}" type="pres">
      <dgm:prSet presAssocID="{62576066-3259-4CD9-BFA0-D9A908020AD5}" presName="Name0" presStyleCnt="0">
        <dgm:presLayoutVars>
          <dgm:dir/>
          <dgm:animLvl val="lvl"/>
          <dgm:resizeHandles val="exact"/>
        </dgm:presLayoutVars>
      </dgm:prSet>
      <dgm:spPr/>
    </dgm:pt>
    <dgm:pt modelId="{28328A5E-D7C6-47CB-8452-B3AE3B186F60}" type="pres">
      <dgm:prSet presAssocID="{20B764E1-677E-425F-851D-B5A1A890A0CC}" presName="linNode" presStyleCnt="0"/>
      <dgm:spPr/>
    </dgm:pt>
    <dgm:pt modelId="{D27EA058-B99E-4E9E-9238-09AE0E978A52}" type="pres">
      <dgm:prSet presAssocID="{20B764E1-677E-425F-851D-B5A1A890A0CC}" presName="parentText" presStyleLbl="node1" presStyleIdx="0" presStyleCnt="1">
        <dgm:presLayoutVars>
          <dgm:chMax val="1"/>
          <dgm:bulletEnabled val="1"/>
        </dgm:presLayoutVars>
      </dgm:prSet>
      <dgm:spPr/>
    </dgm:pt>
    <dgm:pt modelId="{AD40CF9E-B95F-478E-BCC1-7F4AE8F798F0}" type="pres">
      <dgm:prSet presAssocID="{20B764E1-677E-425F-851D-B5A1A890A0CC}" presName="descendantText" presStyleLbl="alignAccFollowNode1" presStyleIdx="0" presStyleCnt="1">
        <dgm:presLayoutVars>
          <dgm:bulletEnabled val="1"/>
        </dgm:presLayoutVars>
      </dgm:prSet>
      <dgm:spPr/>
    </dgm:pt>
  </dgm:ptLst>
  <dgm:cxnLst>
    <dgm:cxn modelId="{2C53AE15-A9D7-42A3-AA3D-04953DC909B4}" type="presOf" srcId="{62576066-3259-4CD9-BFA0-D9A908020AD5}" destId="{7E2B35B3-EF0B-425C-A00C-9F0FEDBCB31E}" srcOrd="0" destOrd="0" presId="urn:microsoft.com/office/officeart/2005/8/layout/vList5"/>
    <dgm:cxn modelId="{EC20F029-C652-4F82-8635-713FC93E6607}" srcId="{20B764E1-677E-425F-851D-B5A1A890A0CC}" destId="{48C5F6B2-20AE-4500-83EC-E45CE48D099B}" srcOrd="1" destOrd="0" parTransId="{A98E5E74-CAE7-4D19-A3D1-7E9E82CFF8D0}" sibTransId="{991AE88C-FDEB-4A59-BDEE-9B4611CDF3CA}"/>
    <dgm:cxn modelId="{983C3534-9B2C-4817-B357-5D2F993F1047}" srcId="{20B764E1-677E-425F-851D-B5A1A890A0CC}" destId="{3212FE28-B291-4A7A-BFB8-CC6DA812189E}" srcOrd="0" destOrd="0" parTransId="{AC55416C-DE77-4109-89AF-5E6797D9CED7}" sibTransId="{1F422B8B-5848-4AC7-8DE7-CBEE04DA2893}"/>
    <dgm:cxn modelId="{2FF9714B-6113-4C67-9AA8-288795870537}" type="presOf" srcId="{3212FE28-B291-4A7A-BFB8-CC6DA812189E}" destId="{AD40CF9E-B95F-478E-BCC1-7F4AE8F798F0}" srcOrd="0" destOrd="0" presId="urn:microsoft.com/office/officeart/2005/8/layout/vList5"/>
    <dgm:cxn modelId="{4C794EAF-CD57-4475-88E1-8E791E118171}" type="presOf" srcId="{20B764E1-677E-425F-851D-B5A1A890A0CC}" destId="{D27EA058-B99E-4E9E-9238-09AE0E978A52}" srcOrd="0" destOrd="0" presId="urn:microsoft.com/office/officeart/2005/8/layout/vList5"/>
    <dgm:cxn modelId="{5247E5B3-DB0F-42FD-8E4C-E087BB0D0E3F}" srcId="{62576066-3259-4CD9-BFA0-D9A908020AD5}" destId="{20B764E1-677E-425F-851D-B5A1A890A0CC}" srcOrd="0" destOrd="0" parTransId="{EFC72337-9A32-4B1B-ABA1-5272924D0084}" sibTransId="{8F7FD65E-9615-48CC-B9BA-ABF7E0E73FF1}"/>
    <dgm:cxn modelId="{1A989CC0-80ED-49D8-AF74-4D0C6E0791AA}" type="presOf" srcId="{48C5F6B2-20AE-4500-83EC-E45CE48D099B}" destId="{AD40CF9E-B95F-478E-BCC1-7F4AE8F798F0}" srcOrd="0" destOrd="1" presId="urn:microsoft.com/office/officeart/2005/8/layout/vList5"/>
    <dgm:cxn modelId="{2E50AA64-BE3A-4FB6-A85E-FF3E3DE47214}" type="presParOf" srcId="{7E2B35B3-EF0B-425C-A00C-9F0FEDBCB31E}" destId="{28328A5E-D7C6-47CB-8452-B3AE3B186F60}" srcOrd="0" destOrd="0" presId="urn:microsoft.com/office/officeart/2005/8/layout/vList5"/>
    <dgm:cxn modelId="{F4DE5A49-B29E-4046-80F7-BF8C6DB28E55}" type="presParOf" srcId="{28328A5E-D7C6-47CB-8452-B3AE3B186F60}" destId="{D27EA058-B99E-4E9E-9238-09AE0E978A52}" srcOrd="0" destOrd="0" presId="urn:microsoft.com/office/officeart/2005/8/layout/vList5"/>
    <dgm:cxn modelId="{525052B6-87B8-4B50-8CF3-8630D7469B0E}" type="presParOf" srcId="{28328A5E-D7C6-47CB-8452-B3AE3B186F60}" destId="{AD40CF9E-B95F-478E-BCC1-7F4AE8F798F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706F02-8345-4663-8BDB-8A1026D0473A}"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en-US"/>
        </a:p>
      </dgm:t>
    </dgm:pt>
    <dgm:pt modelId="{4A35AB27-F458-401B-BF1F-89DA5456009B}">
      <dgm:prSet/>
      <dgm:spPr/>
      <dgm:t>
        <a:bodyPr/>
        <a:lstStyle/>
        <a:p>
          <a:r>
            <a:rPr lang="en-US"/>
            <a:t>What is it?  </a:t>
          </a:r>
        </a:p>
      </dgm:t>
    </dgm:pt>
    <dgm:pt modelId="{4CDB3CA1-6103-4A9D-A992-CD8329CFCC19}" type="parTrans" cxnId="{3072FD88-F58C-4C43-813B-177923A8AEFD}">
      <dgm:prSet/>
      <dgm:spPr/>
      <dgm:t>
        <a:bodyPr/>
        <a:lstStyle/>
        <a:p>
          <a:endParaRPr lang="en-US"/>
        </a:p>
      </dgm:t>
    </dgm:pt>
    <dgm:pt modelId="{98101147-D48F-4A66-9BE8-C06F823BFAE8}" type="sibTrans" cxnId="{3072FD88-F58C-4C43-813B-177923A8AEFD}">
      <dgm:prSet/>
      <dgm:spPr/>
      <dgm:t>
        <a:bodyPr/>
        <a:lstStyle/>
        <a:p>
          <a:endParaRPr lang="en-US"/>
        </a:p>
      </dgm:t>
    </dgm:pt>
    <dgm:pt modelId="{AE2D83F8-42F4-4974-A550-D5265E507869}">
      <dgm:prSet/>
      <dgm:spPr/>
      <dgm:t>
        <a:bodyPr/>
        <a:lstStyle/>
        <a:p>
          <a:r>
            <a:rPr lang="en-US"/>
            <a:t>Why should you care?</a:t>
          </a:r>
        </a:p>
      </dgm:t>
    </dgm:pt>
    <dgm:pt modelId="{5F778C55-DB4A-4CD1-9657-2D94B0BBCD94}" type="parTrans" cxnId="{B2C1FCFA-D3C9-4AF2-9011-4B736EB853A6}">
      <dgm:prSet/>
      <dgm:spPr/>
      <dgm:t>
        <a:bodyPr/>
        <a:lstStyle/>
        <a:p>
          <a:endParaRPr lang="en-US"/>
        </a:p>
      </dgm:t>
    </dgm:pt>
    <dgm:pt modelId="{400C0C42-E96B-4187-B745-D0FA74F4D3E9}" type="sibTrans" cxnId="{B2C1FCFA-D3C9-4AF2-9011-4B736EB853A6}">
      <dgm:prSet/>
      <dgm:spPr/>
      <dgm:t>
        <a:bodyPr/>
        <a:lstStyle/>
        <a:p>
          <a:endParaRPr lang="en-US"/>
        </a:p>
      </dgm:t>
    </dgm:pt>
    <dgm:pt modelId="{A9AC3025-D4DD-4B6D-BCA1-2B1615219311}" type="pres">
      <dgm:prSet presAssocID="{62706F02-8345-4663-8BDB-8A1026D0473A}" presName="linear" presStyleCnt="0">
        <dgm:presLayoutVars>
          <dgm:dir/>
          <dgm:animLvl val="lvl"/>
          <dgm:resizeHandles val="exact"/>
        </dgm:presLayoutVars>
      </dgm:prSet>
      <dgm:spPr/>
    </dgm:pt>
    <dgm:pt modelId="{584E793E-3263-44BE-B307-AFB9D9E5912C}" type="pres">
      <dgm:prSet presAssocID="{4A35AB27-F458-401B-BF1F-89DA5456009B}" presName="parentLin" presStyleCnt="0"/>
      <dgm:spPr/>
    </dgm:pt>
    <dgm:pt modelId="{D346C0B5-A8EF-4D74-9B68-64D173924574}" type="pres">
      <dgm:prSet presAssocID="{4A35AB27-F458-401B-BF1F-89DA5456009B}" presName="parentLeftMargin" presStyleLbl="node1" presStyleIdx="0" presStyleCnt="2"/>
      <dgm:spPr/>
    </dgm:pt>
    <dgm:pt modelId="{41439A91-72A5-4E8D-8F4C-2E6FB8EE721C}" type="pres">
      <dgm:prSet presAssocID="{4A35AB27-F458-401B-BF1F-89DA5456009B}" presName="parentText" presStyleLbl="node1" presStyleIdx="0" presStyleCnt="2">
        <dgm:presLayoutVars>
          <dgm:chMax val="0"/>
          <dgm:bulletEnabled val="1"/>
        </dgm:presLayoutVars>
      </dgm:prSet>
      <dgm:spPr/>
    </dgm:pt>
    <dgm:pt modelId="{1494714E-BDAD-4B89-B306-A6842718D97D}" type="pres">
      <dgm:prSet presAssocID="{4A35AB27-F458-401B-BF1F-89DA5456009B}" presName="negativeSpace" presStyleCnt="0"/>
      <dgm:spPr/>
    </dgm:pt>
    <dgm:pt modelId="{E37594EC-1611-4618-9DD1-231D08E14235}" type="pres">
      <dgm:prSet presAssocID="{4A35AB27-F458-401B-BF1F-89DA5456009B}" presName="childText" presStyleLbl="conFgAcc1" presStyleIdx="0" presStyleCnt="2">
        <dgm:presLayoutVars>
          <dgm:bulletEnabled val="1"/>
        </dgm:presLayoutVars>
      </dgm:prSet>
      <dgm:spPr/>
    </dgm:pt>
    <dgm:pt modelId="{C021C61A-71CB-492D-95C7-964FC56FD2E6}" type="pres">
      <dgm:prSet presAssocID="{98101147-D48F-4A66-9BE8-C06F823BFAE8}" presName="spaceBetweenRectangles" presStyleCnt="0"/>
      <dgm:spPr/>
    </dgm:pt>
    <dgm:pt modelId="{C00B161B-0212-43B6-AAF5-3A7E223FDE77}" type="pres">
      <dgm:prSet presAssocID="{AE2D83F8-42F4-4974-A550-D5265E507869}" presName="parentLin" presStyleCnt="0"/>
      <dgm:spPr/>
    </dgm:pt>
    <dgm:pt modelId="{32965DB8-2F0C-4934-9C71-8458516A6A41}" type="pres">
      <dgm:prSet presAssocID="{AE2D83F8-42F4-4974-A550-D5265E507869}" presName="parentLeftMargin" presStyleLbl="node1" presStyleIdx="0" presStyleCnt="2"/>
      <dgm:spPr/>
    </dgm:pt>
    <dgm:pt modelId="{48F72350-0C19-462C-93B0-B3BC3F85AA29}" type="pres">
      <dgm:prSet presAssocID="{AE2D83F8-42F4-4974-A550-D5265E507869}" presName="parentText" presStyleLbl="node1" presStyleIdx="1" presStyleCnt="2">
        <dgm:presLayoutVars>
          <dgm:chMax val="0"/>
          <dgm:bulletEnabled val="1"/>
        </dgm:presLayoutVars>
      </dgm:prSet>
      <dgm:spPr/>
    </dgm:pt>
    <dgm:pt modelId="{91F3944D-D753-4281-B2F0-B0F3050602B9}" type="pres">
      <dgm:prSet presAssocID="{AE2D83F8-42F4-4974-A550-D5265E507869}" presName="negativeSpace" presStyleCnt="0"/>
      <dgm:spPr/>
    </dgm:pt>
    <dgm:pt modelId="{4DCD3702-2451-4E20-9EB8-83CE1DE2EF3B}" type="pres">
      <dgm:prSet presAssocID="{AE2D83F8-42F4-4974-A550-D5265E507869}" presName="childText" presStyleLbl="conFgAcc1" presStyleIdx="1" presStyleCnt="2">
        <dgm:presLayoutVars>
          <dgm:bulletEnabled val="1"/>
        </dgm:presLayoutVars>
      </dgm:prSet>
      <dgm:spPr/>
    </dgm:pt>
  </dgm:ptLst>
  <dgm:cxnLst>
    <dgm:cxn modelId="{4ACA0264-8F39-4E40-8BE1-EE7B02709EC9}" type="presOf" srcId="{AE2D83F8-42F4-4974-A550-D5265E507869}" destId="{48F72350-0C19-462C-93B0-B3BC3F85AA29}" srcOrd="1" destOrd="0" presId="urn:microsoft.com/office/officeart/2005/8/layout/list1"/>
    <dgm:cxn modelId="{75EFDE68-D780-4412-8432-0703FFD38172}" type="presOf" srcId="{62706F02-8345-4663-8BDB-8A1026D0473A}" destId="{A9AC3025-D4DD-4B6D-BCA1-2B1615219311}" srcOrd="0" destOrd="0" presId="urn:microsoft.com/office/officeart/2005/8/layout/list1"/>
    <dgm:cxn modelId="{3072FD88-F58C-4C43-813B-177923A8AEFD}" srcId="{62706F02-8345-4663-8BDB-8A1026D0473A}" destId="{4A35AB27-F458-401B-BF1F-89DA5456009B}" srcOrd="0" destOrd="0" parTransId="{4CDB3CA1-6103-4A9D-A992-CD8329CFCC19}" sibTransId="{98101147-D48F-4A66-9BE8-C06F823BFAE8}"/>
    <dgm:cxn modelId="{950BC199-4BC8-4766-96C0-061690E5A7FB}" type="presOf" srcId="{4A35AB27-F458-401B-BF1F-89DA5456009B}" destId="{41439A91-72A5-4E8D-8F4C-2E6FB8EE721C}" srcOrd="1" destOrd="0" presId="urn:microsoft.com/office/officeart/2005/8/layout/list1"/>
    <dgm:cxn modelId="{483A859C-5226-4484-89FB-FF515ADD4E7B}" type="presOf" srcId="{4A35AB27-F458-401B-BF1F-89DA5456009B}" destId="{D346C0B5-A8EF-4D74-9B68-64D173924574}" srcOrd="0" destOrd="0" presId="urn:microsoft.com/office/officeart/2005/8/layout/list1"/>
    <dgm:cxn modelId="{534884A0-1D30-4396-B951-B1861D7C6B7D}" type="presOf" srcId="{AE2D83F8-42F4-4974-A550-D5265E507869}" destId="{32965DB8-2F0C-4934-9C71-8458516A6A41}" srcOrd="0" destOrd="0" presId="urn:microsoft.com/office/officeart/2005/8/layout/list1"/>
    <dgm:cxn modelId="{B2C1FCFA-D3C9-4AF2-9011-4B736EB853A6}" srcId="{62706F02-8345-4663-8BDB-8A1026D0473A}" destId="{AE2D83F8-42F4-4974-A550-D5265E507869}" srcOrd="1" destOrd="0" parTransId="{5F778C55-DB4A-4CD1-9657-2D94B0BBCD94}" sibTransId="{400C0C42-E96B-4187-B745-D0FA74F4D3E9}"/>
    <dgm:cxn modelId="{9A62D47D-5064-421A-BD32-5F4BFADA467D}" type="presParOf" srcId="{A9AC3025-D4DD-4B6D-BCA1-2B1615219311}" destId="{584E793E-3263-44BE-B307-AFB9D9E5912C}" srcOrd="0" destOrd="0" presId="urn:microsoft.com/office/officeart/2005/8/layout/list1"/>
    <dgm:cxn modelId="{9308089E-9D24-4A0C-AFA1-FEE41D3017FA}" type="presParOf" srcId="{584E793E-3263-44BE-B307-AFB9D9E5912C}" destId="{D346C0B5-A8EF-4D74-9B68-64D173924574}" srcOrd="0" destOrd="0" presId="urn:microsoft.com/office/officeart/2005/8/layout/list1"/>
    <dgm:cxn modelId="{7A843130-69BF-4E49-9C92-4FF8F222A2E9}" type="presParOf" srcId="{584E793E-3263-44BE-B307-AFB9D9E5912C}" destId="{41439A91-72A5-4E8D-8F4C-2E6FB8EE721C}" srcOrd="1" destOrd="0" presId="urn:microsoft.com/office/officeart/2005/8/layout/list1"/>
    <dgm:cxn modelId="{54B1AB61-732A-4863-9A37-A872F9F29FD2}" type="presParOf" srcId="{A9AC3025-D4DD-4B6D-BCA1-2B1615219311}" destId="{1494714E-BDAD-4B89-B306-A6842718D97D}" srcOrd="1" destOrd="0" presId="urn:microsoft.com/office/officeart/2005/8/layout/list1"/>
    <dgm:cxn modelId="{9A1FAF98-9860-4FF1-BFEB-ED386B328895}" type="presParOf" srcId="{A9AC3025-D4DD-4B6D-BCA1-2B1615219311}" destId="{E37594EC-1611-4618-9DD1-231D08E14235}" srcOrd="2" destOrd="0" presId="urn:microsoft.com/office/officeart/2005/8/layout/list1"/>
    <dgm:cxn modelId="{A5B5B5BB-1260-4CDD-9959-C2FE7D113C11}" type="presParOf" srcId="{A9AC3025-D4DD-4B6D-BCA1-2B1615219311}" destId="{C021C61A-71CB-492D-95C7-964FC56FD2E6}" srcOrd="3" destOrd="0" presId="urn:microsoft.com/office/officeart/2005/8/layout/list1"/>
    <dgm:cxn modelId="{9CE40E9E-1044-4A82-97DD-FBF82F1FB0C8}" type="presParOf" srcId="{A9AC3025-D4DD-4B6D-BCA1-2B1615219311}" destId="{C00B161B-0212-43B6-AAF5-3A7E223FDE77}" srcOrd="4" destOrd="0" presId="urn:microsoft.com/office/officeart/2005/8/layout/list1"/>
    <dgm:cxn modelId="{A6D71496-D26B-4AD4-857A-B82A184F1CD3}" type="presParOf" srcId="{C00B161B-0212-43B6-AAF5-3A7E223FDE77}" destId="{32965DB8-2F0C-4934-9C71-8458516A6A41}" srcOrd="0" destOrd="0" presId="urn:microsoft.com/office/officeart/2005/8/layout/list1"/>
    <dgm:cxn modelId="{599F3079-3DE3-4C9A-BEE0-56E26C8CA777}" type="presParOf" srcId="{C00B161B-0212-43B6-AAF5-3A7E223FDE77}" destId="{48F72350-0C19-462C-93B0-B3BC3F85AA29}" srcOrd="1" destOrd="0" presId="urn:microsoft.com/office/officeart/2005/8/layout/list1"/>
    <dgm:cxn modelId="{018931FF-624D-4F57-929E-A669630C1BFB}" type="presParOf" srcId="{A9AC3025-D4DD-4B6D-BCA1-2B1615219311}" destId="{91F3944D-D753-4281-B2F0-B0F3050602B9}" srcOrd="5" destOrd="0" presId="urn:microsoft.com/office/officeart/2005/8/layout/list1"/>
    <dgm:cxn modelId="{EC5125C5-A1D3-4301-B82B-4FE4A1035EE6}" type="presParOf" srcId="{A9AC3025-D4DD-4B6D-BCA1-2B1615219311}" destId="{4DCD3702-2451-4E20-9EB8-83CE1DE2EF3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A2E1CA-E39F-4859-8D47-4C36E78AB7D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A748E6E-526D-40DF-AF4C-D0545E9EB11E}">
      <dgm:prSet/>
      <dgm:spPr/>
      <dgm:t>
        <a:bodyPr/>
        <a:lstStyle/>
        <a:p>
          <a:r>
            <a:rPr lang="en-US" b="1" dirty="0"/>
            <a:t>Single Coverage (FY26): Rounded to nearest dollar</a:t>
          </a:r>
          <a:endParaRPr lang="en-US" dirty="0"/>
        </a:p>
      </dgm:t>
    </dgm:pt>
    <dgm:pt modelId="{7E494992-9D3E-42E5-B6E1-6D3872E49613}" type="parTrans" cxnId="{47F6A458-EE95-4824-B149-116B44405A4B}">
      <dgm:prSet/>
      <dgm:spPr/>
      <dgm:t>
        <a:bodyPr/>
        <a:lstStyle/>
        <a:p>
          <a:endParaRPr lang="en-US"/>
        </a:p>
      </dgm:t>
    </dgm:pt>
    <dgm:pt modelId="{0ECED51A-3E1B-451E-BAAE-18FB7DB44237}" type="sibTrans" cxnId="{47F6A458-EE95-4824-B149-116B44405A4B}">
      <dgm:prSet/>
      <dgm:spPr/>
      <dgm:t>
        <a:bodyPr/>
        <a:lstStyle/>
        <a:p>
          <a:endParaRPr lang="en-US"/>
        </a:p>
      </dgm:t>
    </dgm:pt>
    <dgm:pt modelId="{9645301C-0CD0-454E-8D77-746BDF2F41CE}">
      <dgm:prSet/>
      <dgm:spPr/>
      <dgm:t>
        <a:bodyPr/>
        <a:lstStyle/>
        <a:p>
          <a:r>
            <a:rPr lang="en-US" dirty="0"/>
            <a:t>Platinum:		$5,156</a:t>
          </a:r>
        </a:p>
      </dgm:t>
    </dgm:pt>
    <dgm:pt modelId="{84360392-A1D4-4B34-9A6E-DCE539CD6256}" type="parTrans" cxnId="{4068307D-9328-4E49-B1F0-1DA1CFB3E670}">
      <dgm:prSet/>
      <dgm:spPr/>
      <dgm:t>
        <a:bodyPr/>
        <a:lstStyle/>
        <a:p>
          <a:endParaRPr lang="en-US"/>
        </a:p>
      </dgm:t>
    </dgm:pt>
    <dgm:pt modelId="{A6ECBB4A-A953-4928-A2C7-1457790F446C}" type="sibTrans" cxnId="{4068307D-9328-4E49-B1F0-1DA1CFB3E670}">
      <dgm:prSet/>
      <dgm:spPr/>
      <dgm:t>
        <a:bodyPr/>
        <a:lstStyle/>
        <a:p>
          <a:endParaRPr lang="en-US"/>
        </a:p>
      </dgm:t>
    </dgm:pt>
    <dgm:pt modelId="{86E1CA1E-EB7E-4D1A-8390-B96DD3AB6B63}">
      <dgm:prSet/>
      <dgm:spPr/>
      <dgm:t>
        <a:bodyPr/>
        <a:lstStyle/>
        <a:p>
          <a:r>
            <a:rPr lang="en-US" dirty="0"/>
            <a:t>Gold:			$5,138</a:t>
          </a:r>
        </a:p>
      </dgm:t>
    </dgm:pt>
    <dgm:pt modelId="{7423BD22-0F08-4DE1-9562-6ECDF4EE70A3}" type="parTrans" cxnId="{3BA0898F-5335-4BCC-907F-B4F5E238EC93}">
      <dgm:prSet/>
      <dgm:spPr/>
      <dgm:t>
        <a:bodyPr/>
        <a:lstStyle/>
        <a:p>
          <a:endParaRPr lang="en-US"/>
        </a:p>
      </dgm:t>
    </dgm:pt>
    <dgm:pt modelId="{E1CE0B35-DCDB-4A7D-BA74-E1E13C7D4C99}" type="sibTrans" cxnId="{3BA0898F-5335-4BCC-907F-B4F5E238EC93}">
      <dgm:prSet/>
      <dgm:spPr/>
      <dgm:t>
        <a:bodyPr/>
        <a:lstStyle/>
        <a:p>
          <a:endParaRPr lang="en-US"/>
        </a:p>
      </dgm:t>
    </dgm:pt>
    <dgm:pt modelId="{38E6B54B-85F6-48DB-B1FA-982192967654}">
      <dgm:prSet/>
      <dgm:spPr/>
      <dgm:t>
        <a:bodyPr/>
        <a:lstStyle/>
        <a:p>
          <a:r>
            <a:rPr lang="en-US" b="1" dirty="0">
              <a:solidFill>
                <a:srgbClr val="FF0000"/>
              </a:solidFill>
              <a:highlight>
                <a:srgbClr val="FFFF00"/>
              </a:highlight>
            </a:rPr>
            <a:t>Gold CDHP:		$3,554</a:t>
          </a:r>
        </a:p>
      </dgm:t>
    </dgm:pt>
    <dgm:pt modelId="{65DF97C0-2B83-4E1E-B332-D1C2BAE0427B}" type="parTrans" cxnId="{C633CC97-7DE6-432F-8AD5-4E143FECBF8D}">
      <dgm:prSet/>
      <dgm:spPr/>
      <dgm:t>
        <a:bodyPr/>
        <a:lstStyle/>
        <a:p>
          <a:endParaRPr lang="en-US"/>
        </a:p>
      </dgm:t>
    </dgm:pt>
    <dgm:pt modelId="{97282ACB-9463-4FBD-8A7C-F78A48B844C3}" type="sibTrans" cxnId="{C633CC97-7DE6-432F-8AD5-4E143FECBF8D}">
      <dgm:prSet/>
      <dgm:spPr/>
      <dgm:t>
        <a:bodyPr/>
        <a:lstStyle/>
        <a:p>
          <a:endParaRPr lang="en-US"/>
        </a:p>
      </dgm:t>
    </dgm:pt>
    <dgm:pt modelId="{C1D8D013-361C-48E6-B08C-7E0591938707}">
      <dgm:prSet/>
      <dgm:spPr/>
      <dgm:t>
        <a:bodyPr/>
        <a:lstStyle/>
        <a:p>
          <a:r>
            <a:rPr lang="en-US" dirty="0"/>
            <a:t>Silver CDHP:		$4,822</a:t>
          </a:r>
        </a:p>
      </dgm:t>
    </dgm:pt>
    <dgm:pt modelId="{60E01895-E46B-45C1-BA1D-E77D3475019A}" type="parTrans" cxnId="{74BCFBF1-216C-4CDD-AA1E-F0BEB8312DB8}">
      <dgm:prSet/>
      <dgm:spPr/>
      <dgm:t>
        <a:bodyPr/>
        <a:lstStyle/>
        <a:p>
          <a:endParaRPr lang="en-US"/>
        </a:p>
      </dgm:t>
    </dgm:pt>
    <dgm:pt modelId="{0926698E-606F-4EEB-A070-D2DEAB10B36B}" type="sibTrans" cxnId="{74BCFBF1-216C-4CDD-AA1E-F0BEB8312DB8}">
      <dgm:prSet/>
      <dgm:spPr/>
      <dgm:t>
        <a:bodyPr/>
        <a:lstStyle/>
        <a:p>
          <a:endParaRPr lang="en-US"/>
        </a:p>
      </dgm:t>
    </dgm:pt>
    <dgm:pt modelId="{60C90541-D1B5-4B0C-B61D-09779BC9A344}" type="pres">
      <dgm:prSet presAssocID="{69A2E1CA-E39F-4859-8D47-4C36E78AB7D5}" presName="root" presStyleCnt="0">
        <dgm:presLayoutVars>
          <dgm:dir/>
          <dgm:resizeHandles val="exact"/>
        </dgm:presLayoutVars>
      </dgm:prSet>
      <dgm:spPr/>
    </dgm:pt>
    <dgm:pt modelId="{4B33F291-97C4-4D71-8FDA-7DECA0990729}" type="pres">
      <dgm:prSet presAssocID="{DA748E6E-526D-40DF-AF4C-D0545E9EB11E}" presName="compNode" presStyleCnt="0"/>
      <dgm:spPr/>
    </dgm:pt>
    <dgm:pt modelId="{9686C7A8-4E4C-4A92-9092-ACDEB9665CF8}" type="pres">
      <dgm:prSet presAssocID="{DA748E6E-526D-40DF-AF4C-D0545E9EB11E}" presName="bgRect" presStyleLbl="bgShp" presStyleIdx="0" presStyleCnt="5"/>
      <dgm:spPr/>
    </dgm:pt>
    <dgm:pt modelId="{0F87BF3D-F218-4902-BB32-675CA2553CE2}" type="pres">
      <dgm:prSet presAssocID="{DA748E6E-526D-40DF-AF4C-D0545E9EB11E}"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dio"/>
        </a:ext>
      </dgm:extLst>
    </dgm:pt>
    <dgm:pt modelId="{9C7FEE99-08B8-4A71-A8C4-909C0F7D35EF}" type="pres">
      <dgm:prSet presAssocID="{DA748E6E-526D-40DF-AF4C-D0545E9EB11E}" presName="spaceRect" presStyleCnt="0"/>
      <dgm:spPr/>
    </dgm:pt>
    <dgm:pt modelId="{108413A4-9E60-4A59-AA4E-34DD379B2099}" type="pres">
      <dgm:prSet presAssocID="{DA748E6E-526D-40DF-AF4C-D0545E9EB11E}" presName="parTx" presStyleLbl="revTx" presStyleIdx="0" presStyleCnt="5">
        <dgm:presLayoutVars>
          <dgm:chMax val="0"/>
          <dgm:chPref val="0"/>
        </dgm:presLayoutVars>
      </dgm:prSet>
      <dgm:spPr/>
    </dgm:pt>
    <dgm:pt modelId="{3D806A15-432E-40C7-8605-75518DA0AF5A}" type="pres">
      <dgm:prSet presAssocID="{0ECED51A-3E1B-451E-BAAE-18FB7DB44237}" presName="sibTrans" presStyleCnt="0"/>
      <dgm:spPr/>
    </dgm:pt>
    <dgm:pt modelId="{DA595A28-134C-43B1-BB47-88BD3581EB92}" type="pres">
      <dgm:prSet presAssocID="{9645301C-0CD0-454E-8D77-746BDF2F41CE}" presName="compNode" presStyleCnt="0"/>
      <dgm:spPr/>
    </dgm:pt>
    <dgm:pt modelId="{4BEB4B1A-DBDA-4142-B81D-D9FF8F26A1C0}" type="pres">
      <dgm:prSet presAssocID="{9645301C-0CD0-454E-8D77-746BDF2F41CE}" presName="bgRect" presStyleLbl="bgShp" presStyleIdx="1" presStyleCnt="5" custLinFactNeighborX="-39587" custLinFactNeighborY="-764"/>
      <dgm:spPr/>
    </dgm:pt>
    <dgm:pt modelId="{66740FA5-0428-4930-9560-75194B3DC100}" type="pres">
      <dgm:prSet presAssocID="{9645301C-0CD0-454E-8D77-746BDF2F41CE}"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a:ext>
      </dgm:extLst>
    </dgm:pt>
    <dgm:pt modelId="{90F53D44-8F5C-4559-B126-FBA7644347EA}" type="pres">
      <dgm:prSet presAssocID="{9645301C-0CD0-454E-8D77-746BDF2F41CE}" presName="spaceRect" presStyleCnt="0"/>
      <dgm:spPr/>
    </dgm:pt>
    <dgm:pt modelId="{8DE3AD44-E559-4488-9A15-BA6FC137E238}" type="pres">
      <dgm:prSet presAssocID="{9645301C-0CD0-454E-8D77-746BDF2F41CE}" presName="parTx" presStyleLbl="revTx" presStyleIdx="1" presStyleCnt="5">
        <dgm:presLayoutVars>
          <dgm:chMax val="0"/>
          <dgm:chPref val="0"/>
        </dgm:presLayoutVars>
      </dgm:prSet>
      <dgm:spPr/>
    </dgm:pt>
    <dgm:pt modelId="{6F6602C8-601D-4215-BF74-C786BA3A105C}" type="pres">
      <dgm:prSet presAssocID="{A6ECBB4A-A953-4928-A2C7-1457790F446C}" presName="sibTrans" presStyleCnt="0"/>
      <dgm:spPr/>
    </dgm:pt>
    <dgm:pt modelId="{0A926B43-11A7-45C8-82B4-7E5E74CE85F6}" type="pres">
      <dgm:prSet presAssocID="{86E1CA1E-EB7E-4D1A-8390-B96DD3AB6B63}" presName="compNode" presStyleCnt="0"/>
      <dgm:spPr/>
    </dgm:pt>
    <dgm:pt modelId="{E439E76E-01CE-446B-89CA-D0CE47B06D98}" type="pres">
      <dgm:prSet presAssocID="{86E1CA1E-EB7E-4D1A-8390-B96DD3AB6B63}" presName="bgRect" presStyleLbl="bgShp" presStyleIdx="2" presStyleCnt="5" custLinFactNeighborY="4203"/>
      <dgm:spPr/>
    </dgm:pt>
    <dgm:pt modelId="{D8907FBC-208C-4A45-A170-C717E61A61FE}" type="pres">
      <dgm:prSet presAssocID="{86E1CA1E-EB7E-4D1A-8390-B96DD3AB6B63}"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old bars"/>
        </a:ext>
      </dgm:extLst>
    </dgm:pt>
    <dgm:pt modelId="{41B3F44D-21CE-480E-A9DC-097D671DD612}" type="pres">
      <dgm:prSet presAssocID="{86E1CA1E-EB7E-4D1A-8390-B96DD3AB6B63}" presName="spaceRect" presStyleCnt="0"/>
      <dgm:spPr/>
    </dgm:pt>
    <dgm:pt modelId="{5A14A98A-533A-4582-987B-8ECBCB27611E}" type="pres">
      <dgm:prSet presAssocID="{86E1CA1E-EB7E-4D1A-8390-B96DD3AB6B63}" presName="parTx" presStyleLbl="revTx" presStyleIdx="2" presStyleCnt="5">
        <dgm:presLayoutVars>
          <dgm:chMax val="0"/>
          <dgm:chPref val="0"/>
        </dgm:presLayoutVars>
      </dgm:prSet>
      <dgm:spPr/>
    </dgm:pt>
    <dgm:pt modelId="{140ADA4D-BF89-4356-8E87-C72DB1C6F7AF}" type="pres">
      <dgm:prSet presAssocID="{E1CE0B35-DCDB-4A7D-BA74-E1E13C7D4C99}" presName="sibTrans" presStyleCnt="0"/>
      <dgm:spPr/>
    </dgm:pt>
    <dgm:pt modelId="{4E5C4C8A-EE71-4106-A00B-A1D8A705D902}" type="pres">
      <dgm:prSet presAssocID="{38E6B54B-85F6-48DB-B1FA-982192967654}" presName="compNode" presStyleCnt="0"/>
      <dgm:spPr/>
    </dgm:pt>
    <dgm:pt modelId="{CDEB85F2-EC85-4225-BCF1-F79B1B59CF6C}" type="pres">
      <dgm:prSet presAssocID="{38E6B54B-85F6-48DB-B1FA-982192967654}" presName="bgRect" presStyleLbl="bgShp" presStyleIdx="3" presStyleCnt="5" custLinFactNeighborX="-43533" custLinFactNeighborY="4138"/>
      <dgm:spPr/>
    </dgm:pt>
    <dgm:pt modelId="{F19C3D8F-D3EE-46FD-9EF9-047E262D1DBF}" type="pres">
      <dgm:prSet presAssocID="{38E6B54B-85F6-48DB-B1FA-982192967654}"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ot of Gold"/>
        </a:ext>
      </dgm:extLst>
    </dgm:pt>
    <dgm:pt modelId="{2B700CEB-45AE-478F-814E-3027FDC539B6}" type="pres">
      <dgm:prSet presAssocID="{38E6B54B-85F6-48DB-B1FA-982192967654}" presName="spaceRect" presStyleCnt="0"/>
      <dgm:spPr/>
    </dgm:pt>
    <dgm:pt modelId="{BB829268-FB8E-4383-B3F4-A1CDE9EDBFBA}" type="pres">
      <dgm:prSet presAssocID="{38E6B54B-85F6-48DB-B1FA-982192967654}" presName="parTx" presStyleLbl="revTx" presStyleIdx="3" presStyleCnt="5">
        <dgm:presLayoutVars>
          <dgm:chMax val="0"/>
          <dgm:chPref val="0"/>
        </dgm:presLayoutVars>
      </dgm:prSet>
      <dgm:spPr/>
    </dgm:pt>
    <dgm:pt modelId="{ECF4D850-4AB4-444B-925B-2FB20A941CC5}" type="pres">
      <dgm:prSet presAssocID="{97282ACB-9463-4FBD-8A7C-F78A48B844C3}" presName="sibTrans" presStyleCnt="0"/>
      <dgm:spPr/>
    </dgm:pt>
    <dgm:pt modelId="{01BDD1AE-503C-41F3-AC7C-A8E266CB7144}" type="pres">
      <dgm:prSet presAssocID="{C1D8D013-361C-48E6-B08C-7E0591938707}" presName="compNode" presStyleCnt="0"/>
      <dgm:spPr/>
    </dgm:pt>
    <dgm:pt modelId="{AC3D1810-F37F-403E-84AC-DE43DD17983F}" type="pres">
      <dgm:prSet presAssocID="{C1D8D013-361C-48E6-B08C-7E0591938707}" presName="bgRect" presStyleLbl="bgShp" presStyleIdx="4" presStyleCnt="5"/>
      <dgm:spPr/>
    </dgm:pt>
    <dgm:pt modelId="{08302100-296A-4B18-B044-3D61713D1802}" type="pres">
      <dgm:prSet presAssocID="{C1D8D013-361C-48E6-B08C-7E0591938707}" presName="iconRect" presStyleLbl="node1" presStyleIdx="4" presStyleCnt="5"/>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ibbon"/>
        </a:ext>
      </dgm:extLst>
    </dgm:pt>
    <dgm:pt modelId="{A78579EE-9C27-46B6-8017-034A44EF5C3E}" type="pres">
      <dgm:prSet presAssocID="{C1D8D013-361C-48E6-B08C-7E0591938707}" presName="spaceRect" presStyleCnt="0"/>
      <dgm:spPr/>
    </dgm:pt>
    <dgm:pt modelId="{3DF663F7-BCE1-44A7-A46B-A8A050B26E16}" type="pres">
      <dgm:prSet presAssocID="{C1D8D013-361C-48E6-B08C-7E0591938707}" presName="parTx" presStyleLbl="revTx" presStyleIdx="4" presStyleCnt="5">
        <dgm:presLayoutVars>
          <dgm:chMax val="0"/>
          <dgm:chPref val="0"/>
        </dgm:presLayoutVars>
      </dgm:prSet>
      <dgm:spPr/>
    </dgm:pt>
  </dgm:ptLst>
  <dgm:cxnLst>
    <dgm:cxn modelId="{A18D1F46-CCF5-4D91-8B38-D238B0FDE34B}" type="presOf" srcId="{69A2E1CA-E39F-4859-8D47-4C36E78AB7D5}" destId="{60C90541-D1B5-4B0C-B61D-09779BC9A344}" srcOrd="0" destOrd="0" presId="urn:microsoft.com/office/officeart/2018/2/layout/IconVerticalSolidList"/>
    <dgm:cxn modelId="{468A8078-9EA6-4226-9FBC-582CDB3F764C}" type="presOf" srcId="{86E1CA1E-EB7E-4D1A-8390-B96DD3AB6B63}" destId="{5A14A98A-533A-4582-987B-8ECBCB27611E}" srcOrd="0" destOrd="0" presId="urn:microsoft.com/office/officeart/2018/2/layout/IconVerticalSolidList"/>
    <dgm:cxn modelId="{47F6A458-EE95-4824-B149-116B44405A4B}" srcId="{69A2E1CA-E39F-4859-8D47-4C36E78AB7D5}" destId="{DA748E6E-526D-40DF-AF4C-D0545E9EB11E}" srcOrd="0" destOrd="0" parTransId="{7E494992-9D3E-42E5-B6E1-6D3872E49613}" sibTransId="{0ECED51A-3E1B-451E-BAAE-18FB7DB44237}"/>
    <dgm:cxn modelId="{4068307D-9328-4E49-B1F0-1DA1CFB3E670}" srcId="{69A2E1CA-E39F-4859-8D47-4C36E78AB7D5}" destId="{9645301C-0CD0-454E-8D77-746BDF2F41CE}" srcOrd="1" destOrd="0" parTransId="{84360392-A1D4-4B34-9A6E-DCE539CD6256}" sibTransId="{A6ECBB4A-A953-4928-A2C7-1457790F446C}"/>
    <dgm:cxn modelId="{3BA0898F-5335-4BCC-907F-B4F5E238EC93}" srcId="{69A2E1CA-E39F-4859-8D47-4C36E78AB7D5}" destId="{86E1CA1E-EB7E-4D1A-8390-B96DD3AB6B63}" srcOrd="2" destOrd="0" parTransId="{7423BD22-0F08-4DE1-9562-6ECDF4EE70A3}" sibTransId="{E1CE0B35-DCDB-4A7D-BA74-E1E13C7D4C99}"/>
    <dgm:cxn modelId="{C633CC97-7DE6-432F-8AD5-4E143FECBF8D}" srcId="{69A2E1CA-E39F-4859-8D47-4C36E78AB7D5}" destId="{38E6B54B-85F6-48DB-B1FA-982192967654}" srcOrd="3" destOrd="0" parTransId="{65DF97C0-2B83-4E1E-B332-D1C2BAE0427B}" sibTransId="{97282ACB-9463-4FBD-8A7C-F78A48B844C3}"/>
    <dgm:cxn modelId="{091EC8A2-FD04-4AB2-B27A-F2DD2FCC8362}" type="presOf" srcId="{9645301C-0CD0-454E-8D77-746BDF2F41CE}" destId="{8DE3AD44-E559-4488-9A15-BA6FC137E238}" srcOrd="0" destOrd="0" presId="urn:microsoft.com/office/officeart/2018/2/layout/IconVerticalSolidList"/>
    <dgm:cxn modelId="{4ECA33A3-716D-4382-A901-32AF1B81BF02}" type="presOf" srcId="{C1D8D013-361C-48E6-B08C-7E0591938707}" destId="{3DF663F7-BCE1-44A7-A46B-A8A050B26E16}" srcOrd="0" destOrd="0" presId="urn:microsoft.com/office/officeart/2018/2/layout/IconVerticalSolidList"/>
    <dgm:cxn modelId="{6F7A9DA7-C449-43B8-A4E8-6ADDE3FB18E6}" type="presOf" srcId="{38E6B54B-85F6-48DB-B1FA-982192967654}" destId="{BB829268-FB8E-4383-B3F4-A1CDE9EDBFBA}" srcOrd="0" destOrd="0" presId="urn:microsoft.com/office/officeart/2018/2/layout/IconVerticalSolidList"/>
    <dgm:cxn modelId="{7A1F6FF0-1E78-4D87-894F-D30B3B3B03A2}" type="presOf" srcId="{DA748E6E-526D-40DF-AF4C-D0545E9EB11E}" destId="{108413A4-9E60-4A59-AA4E-34DD379B2099}" srcOrd="0" destOrd="0" presId="urn:microsoft.com/office/officeart/2018/2/layout/IconVerticalSolidList"/>
    <dgm:cxn modelId="{74BCFBF1-216C-4CDD-AA1E-F0BEB8312DB8}" srcId="{69A2E1CA-E39F-4859-8D47-4C36E78AB7D5}" destId="{C1D8D013-361C-48E6-B08C-7E0591938707}" srcOrd="4" destOrd="0" parTransId="{60E01895-E46B-45C1-BA1D-E77D3475019A}" sibTransId="{0926698E-606F-4EEB-A070-D2DEAB10B36B}"/>
    <dgm:cxn modelId="{7389B389-7103-4CF0-8321-0C62477F51E3}" type="presParOf" srcId="{60C90541-D1B5-4B0C-B61D-09779BC9A344}" destId="{4B33F291-97C4-4D71-8FDA-7DECA0990729}" srcOrd="0" destOrd="0" presId="urn:microsoft.com/office/officeart/2018/2/layout/IconVerticalSolidList"/>
    <dgm:cxn modelId="{B24616D5-3736-4B91-B505-8BC984E06787}" type="presParOf" srcId="{4B33F291-97C4-4D71-8FDA-7DECA0990729}" destId="{9686C7A8-4E4C-4A92-9092-ACDEB9665CF8}" srcOrd="0" destOrd="0" presId="urn:microsoft.com/office/officeart/2018/2/layout/IconVerticalSolidList"/>
    <dgm:cxn modelId="{353F0D39-2CDB-454A-82B5-67DC8EBB2C5D}" type="presParOf" srcId="{4B33F291-97C4-4D71-8FDA-7DECA0990729}" destId="{0F87BF3D-F218-4902-BB32-675CA2553CE2}" srcOrd="1" destOrd="0" presId="urn:microsoft.com/office/officeart/2018/2/layout/IconVerticalSolidList"/>
    <dgm:cxn modelId="{7AF7F9BC-4F3B-47CC-8831-3BC4D17FF276}" type="presParOf" srcId="{4B33F291-97C4-4D71-8FDA-7DECA0990729}" destId="{9C7FEE99-08B8-4A71-A8C4-909C0F7D35EF}" srcOrd="2" destOrd="0" presId="urn:microsoft.com/office/officeart/2018/2/layout/IconVerticalSolidList"/>
    <dgm:cxn modelId="{55C472A2-10F4-4339-8B31-B9AD0CDCCDBC}" type="presParOf" srcId="{4B33F291-97C4-4D71-8FDA-7DECA0990729}" destId="{108413A4-9E60-4A59-AA4E-34DD379B2099}" srcOrd="3" destOrd="0" presId="urn:microsoft.com/office/officeart/2018/2/layout/IconVerticalSolidList"/>
    <dgm:cxn modelId="{840FF09D-881D-414F-A41D-E5398A8D7CA9}" type="presParOf" srcId="{60C90541-D1B5-4B0C-B61D-09779BC9A344}" destId="{3D806A15-432E-40C7-8605-75518DA0AF5A}" srcOrd="1" destOrd="0" presId="urn:microsoft.com/office/officeart/2018/2/layout/IconVerticalSolidList"/>
    <dgm:cxn modelId="{B7CBD2CF-0441-49B4-A58F-0FC73136D7BB}" type="presParOf" srcId="{60C90541-D1B5-4B0C-B61D-09779BC9A344}" destId="{DA595A28-134C-43B1-BB47-88BD3581EB92}" srcOrd="2" destOrd="0" presId="urn:microsoft.com/office/officeart/2018/2/layout/IconVerticalSolidList"/>
    <dgm:cxn modelId="{3AFF4024-25FD-437E-AA30-ECC9A352D141}" type="presParOf" srcId="{DA595A28-134C-43B1-BB47-88BD3581EB92}" destId="{4BEB4B1A-DBDA-4142-B81D-D9FF8F26A1C0}" srcOrd="0" destOrd="0" presId="urn:microsoft.com/office/officeart/2018/2/layout/IconVerticalSolidList"/>
    <dgm:cxn modelId="{998781F7-3368-4B51-8600-F92839BADEA2}" type="presParOf" srcId="{DA595A28-134C-43B1-BB47-88BD3581EB92}" destId="{66740FA5-0428-4930-9560-75194B3DC100}" srcOrd="1" destOrd="0" presId="urn:microsoft.com/office/officeart/2018/2/layout/IconVerticalSolidList"/>
    <dgm:cxn modelId="{A4FE942C-5E21-4051-B358-3C89C79BB925}" type="presParOf" srcId="{DA595A28-134C-43B1-BB47-88BD3581EB92}" destId="{90F53D44-8F5C-4559-B126-FBA7644347EA}" srcOrd="2" destOrd="0" presId="urn:microsoft.com/office/officeart/2018/2/layout/IconVerticalSolidList"/>
    <dgm:cxn modelId="{CFB5A870-46D0-4E99-BA45-678959C32AA4}" type="presParOf" srcId="{DA595A28-134C-43B1-BB47-88BD3581EB92}" destId="{8DE3AD44-E559-4488-9A15-BA6FC137E238}" srcOrd="3" destOrd="0" presId="urn:microsoft.com/office/officeart/2018/2/layout/IconVerticalSolidList"/>
    <dgm:cxn modelId="{31174407-DEF1-4A3C-B8B1-F828F3D53668}" type="presParOf" srcId="{60C90541-D1B5-4B0C-B61D-09779BC9A344}" destId="{6F6602C8-601D-4215-BF74-C786BA3A105C}" srcOrd="3" destOrd="0" presId="urn:microsoft.com/office/officeart/2018/2/layout/IconVerticalSolidList"/>
    <dgm:cxn modelId="{D6D3C152-6D39-4565-AD24-FEB267E35BB7}" type="presParOf" srcId="{60C90541-D1B5-4B0C-B61D-09779BC9A344}" destId="{0A926B43-11A7-45C8-82B4-7E5E74CE85F6}" srcOrd="4" destOrd="0" presId="urn:microsoft.com/office/officeart/2018/2/layout/IconVerticalSolidList"/>
    <dgm:cxn modelId="{9EB644C3-7878-4FC1-B4C7-0A22ADB9A7DD}" type="presParOf" srcId="{0A926B43-11A7-45C8-82B4-7E5E74CE85F6}" destId="{E439E76E-01CE-446B-89CA-D0CE47B06D98}" srcOrd="0" destOrd="0" presId="urn:microsoft.com/office/officeart/2018/2/layout/IconVerticalSolidList"/>
    <dgm:cxn modelId="{CD0CB2B3-0BAA-4E4B-A73B-5ED2739436B3}" type="presParOf" srcId="{0A926B43-11A7-45C8-82B4-7E5E74CE85F6}" destId="{D8907FBC-208C-4A45-A170-C717E61A61FE}" srcOrd="1" destOrd="0" presId="urn:microsoft.com/office/officeart/2018/2/layout/IconVerticalSolidList"/>
    <dgm:cxn modelId="{3F4CB867-71FA-43CF-B617-6A8C58C90964}" type="presParOf" srcId="{0A926B43-11A7-45C8-82B4-7E5E74CE85F6}" destId="{41B3F44D-21CE-480E-A9DC-097D671DD612}" srcOrd="2" destOrd="0" presId="urn:microsoft.com/office/officeart/2018/2/layout/IconVerticalSolidList"/>
    <dgm:cxn modelId="{EE1E1144-3196-4300-B0AC-AA846697D894}" type="presParOf" srcId="{0A926B43-11A7-45C8-82B4-7E5E74CE85F6}" destId="{5A14A98A-533A-4582-987B-8ECBCB27611E}" srcOrd="3" destOrd="0" presId="urn:microsoft.com/office/officeart/2018/2/layout/IconVerticalSolidList"/>
    <dgm:cxn modelId="{741907B0-37AC-4C03-9DF3-979FB6D31AAF}" type="presParOf" srcId="{60C90541-D1B5-4B0C-B61D-09779BC9A344}" destId="{140ADA4D-BF89-4356-8E87-C72DB1C6F7AF}" srcOrd="5" destOrd="0" presId="urn:microsoft.com/office/officeart/2018/2/layout/IconVerticalSolidList"/>
    <dgm:cxn modelId="{A9CF58FB-6DF9-418A-B60D-EECFB536679D}" type="presParOf" srcId="{60C90541-D1B5-4B0C-B61D-09779BC9A344}" destId="{4E5C4C8A-EE71-4106-A00B-A1D8A705D902}" srcOrd="6" destOrd="0" presId="urn:microsoft.com/office/officeart/2018/2/layout/IconVerticalSolidList"/>
    <dgm:cxn modelId="{28EB5D60-51AE-4A50-BE83-ECDAF55ACA9E}" type="presParOf" srcId="{4E5C4C8A-EE71-4106-A00B-A1D8A705D902}" destId="{CDEB85F2-EC85-4225-BCF1-F79B1B59CF6C}" srcOrd="0" destOrd="0" presId="urn:microsoft.com/office/officeart/2018/2/layout/IconVerticalSolidList"/>
    <dgm:cxn modelId="{E3A0269E-19FD-45DC-AFB9-8022E8150DFF}" type="presParOf" srcId="{4E5C4C8A-EE71-4106-A00B-A1D8A705D902}" destId="{F19C3D8F-D3EE-46FD-9EF9-047E262D1DBF}" srcOrd="1" destOrd="0" presId="urn:microsoft.com/office/officeart/2018/2/layout/IconVerticalSolidList"/>
    <dgm:cxn modelId="{5D4D5024-D5AD-4883-ABB9-5AD3A380D622}" type="presParOf" srcId="{4E5C4C8A-EE71-4106-A00B-A1D8A705D902}" destId="{2B700CEB-45AE-478F-814E-3027FDC539B6}" srcOrd="2" destOrd="0" presId="urn:microsoft.com/office/officeart/2018/2/layout/IconVerticalSolidList"/>
    <dgm:cxn modelId="{147879F9-AEA7-4CC8-9A3C-CB2521662137}" type="presParOf" srcId="{4E5C4C8A-EE71-4106-A00B-A1D8A705D902}" destId="{BB829268-FB8E-4383-B3F4-A1CDE9EDBFBA}" srcOrd="3" destOrd="0" presId="urn:microsoft.com/office/officeart/2018/2/layout/IconVerticalSolidList"/>
    <dgm:cxn modelId="{0881F626-107A-4B28-985E-5ED88257962C}" type="presParOf" srcId="{60C90541-D1B5-4B0C-B61D-09779BC9A344}" destId="{ECF4D850-4AB4-444B-925B-2FB20A941CC5}" srcOrd="7" destOrd="0" presId="urn:microsoft.com/office/officeart/2018/2/layout/IconVerticalSolidList"/>
    <dgm:cxn modelId="{A1482C7B-6DF7-44A5-86F1-499D05F83E4C}" type="presParOf" srcId="{60C90541-D1B5-4B0C-B61D-09779BC9A344}" destId="{01BDD1AE-503C-41F3-AC7C-A8E266CB7144}" srcOrd="8" destOrd="0" presId="urn:microsoft.com/office/officeart/2018/2/layout/IconVerticalSolidList"/>
    <dgm:cxn modelId="{A87D1C6F-5E00-49E2-8F28-1EFD88F5716F}" type="presParOf" srcId="{01BDD1AE-503C-41F3-AC7C-A8E266CB7144}" destId="{AC3D1810-F37F-403E-84AC-DE43DD17983F}" srcOrd="0" destOrd="0" presId="urn:microsoft.com/office/officeart/2018/2/layout/IconVerticalSolidList"/>
    <dgm:cxn modelId="{9B9AE3F9-76C7-487D-A51C-A78BE02BB6C1}" type="presParOf" srcId="{01BDD1AE-503C-41F3-AC7C-A8E266CB7144}" destId="{08302100-296A-4B18-B044-3D61713D1802}" srcOrd="1" destOrd="0" presId="urn:microsoft.com/office/officeart/2018/2/layout/IconVerticalSolidList"/>
    <dgm:cxn modelId="{FA3EF52A-E1CF-4210-8D0F-8AD341E0A99D}" type="presParOf" srcId="{01BDD1AE-503C-41F3-AC7C-A8E266CB7144}" destId="{A78579EE-9C27-46B6-8017-034A44EF5C3E}" srcOrd="2" destOrd="0" presId="urn:microsoft.com/office/officeart/2018/2/layout/IconVerticalSolidList"/>
    <dgm:cxn modelId="{689D3AD2-BF25-4A0A-B973-3E081401F52C}" type="presParOf" srcId="{01BDD1AE-503C-41F3-AC7C-A8E266CB7144}" destId="{3DF663F7-BCE1-44A7-A46B-A8A050B26E1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A2E1CA-E39F-4859-8D47-4C36E78AB7D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A748E6E-526D-40DF-AF4C-D0545E9EB11E}">
      <dgm:prSet/>
      <dgm:spPr/>
      <dgm:t>
        <a:bodyPr/>
        <a:lstStyle/>
        <a:p>
          <a:pPr>
            <a:lnSpc>
              <a:spcPct val="100000"/>
            </a:lnSpc>
          </a:pPr>
          <a:r>
            <a:rPr lang="en-US" b="1" dirty="0"/>
            <a:t>Two-Person Coverage: (FY26): Rounded to Nearest Dollar</a:t>
          </a:r>
          <a:endParaRPr lang="en-US" dirty="0"/>
        </a:p>
      </dgm:t>
    </dgm:pt>
    <dgm:pt modelId="{7E494992-9D3E-42E5-B6E1-6D3872E49613}" type="parTrans" cxnId="{47F6A458-EE95-4824-B149-116B44405A4B}">
      <dgm:prSet/>
      <dgm:spPr/>
      <dgm:t>
        <a:bodyPr/>
        <a:lstStyle/>
        <a:p>
          <a:endParaRPr lang="en-US"/>
        </a:p>
      </dgm:t>
    </dgm:pt>
    <dgm:pt modelId="{0ECED51A-3E1B-451E-BAAE-18FB7DB44237}" type="sibTrans" cxnId="{47F6A458-EE95-4824-B149-116B44405A4B}">
      <dgm:prSet/>
      <dgm:spPr/>
      <dgm:t>
        <a:bodyPr/>
        <a:lstStyle/>
        <a:p>
          <a:endParaRPr lang="en-US"/>
        </a:p>
      </dgm:t>
    </dgm:pt>
    <dgm:pt modelId="{9645301C-0CD0-454E-8D77-746BDF2F41CE}">
      <dgm:prSet/>
      <dgm:spPr/>
      <dgm:t>
        <a:bodyPr/>
        <a:lstStyle/>
        <a:p>
          <a:pPr>
            <a:lnSpc>
              <a:spcPct val="100000"/>
            </a:lnSpc>
          </a:pPr>
          <a:r>
            <a:rPr lang="en-US" dirty="0"/>
            <a:t>Platinum:		$11,552</a:t>
          </a:r>
        </a:p>
      </dgm:t>
    </dgm:pt>
    <dgm:pt modelId="{84360392-A1D4-4B34-9A6E-DCE539CD6256}" type="parTrans" cxnId="{4068307D-9328-4E49-B1F0-1DA1CFB3E670}">
      <dgm:prSet/>
      <dgm:spPr/>
      <dgm:t>
        <a:bodyPr/>
        <a:lstStyle/>
        <a:p>
          <a:endParaRPr lang="en-US"/>
        </a:p>
      </dgm:t>
    </dgm:pt>
    <dgm:pt modelId="{A6ECBB4A-A953-4928-A2C7-1457790F446C}" type="sibTrans" cxnId="{4068307D-9328-4E49-B1F0-1DA1CFB3E670}">
      <dgm:prSet/>
      <dgm:spPr/>
      <dgm:t>
        <a:bodyPr/>
        <a:lstStyle/>
        <a:p>
          <a:endParaRPr lang="en-US"/>
        </a:p>
      </dgm:t>
    </dgm:pt>
    <dgm:pt modelId="{86E1CA1E-EB7E-4D1A-8390-B96DD3AB6B63}">
      <dgm:prSet/>
      <dgm:spPr/>
      <dgm:t>
        <a:bodyPr/>
        <a:lstStyle/>
        <a:p>
          <a:pPr>
            <a:lnSpc>
              <a:spcPct val="100000"/>
            </a:lnSpc>
          </a:pPr>
          <a:r>
            <a:rPr lang="en-US" dirty="0"/>
            <a:t>Gold:			$11,518</a:t>
          </a:r>
        </a:p>
      </dgm:t>
    </dgm:pt>
    <dgm:pt modelId="{7423BD22-0F08-4DE1-9562-6ECDF4EE70A3}" type="parTrans" cxnId="{3BA0898F-5335-4BCC-907F-B4F5E238EC93}">
      <dgm:prSet/>
      <dgm:spPr/>
      <dgm:t>
        <a:bodyPr/>
        <a:lstStyle/>
        <a:p>
          <a:endParaRPr lang="en-US"/>
        </a:p>
      </dgm:t>
    </dgm:pt>
    <dgm:pt modelId="{E1CE0B35-DCDB-4A7D-BA74-E1E13C7D4C99}" type="sibTrans" cxnId="{3BA0898F-5335-4BCC-907F-B4F5E238EC93}">
      <dgm:prSet/>
      <dgm:spPr/>
      <dgm:t>
        <a:bodyPr/>
        <a:lstStyle/>
        <a:p>
          <a:endParaRPr lang="en-US"/>
        </a:p>
      </dgm:t>
    </dgm:pt>
    <dgm:pt modelId="{C1D8D013-361C-48E6-B08C-7E0591938707}">
      <dgm:prSet/>
      <dgm:spPr/>
      <dgm:t>
        <a:bodyPr/>
        <a:lstStyle/>
        <a:p>
          <a:pPr>
            <a:lnSpc>
              <a:spcPct val="100000"/>
            </a:lnSpc>
          </a:pPr>
          <a:r>
            <a:rPr lang="en-US" dirty="0"/>
            <a:t>Silver CDHP:		$9,444</a:t>
          </a:r>
        </a:p>
      </dgm:t>
    </dgm:pt>
    <dgm:pt modelId="{60E01895-E46B-45C1-BA1D-E77D3475019A}" type="parTrans" cxnId="{74BCFBF1-216C-4CDD-AA1E-F0BEB8312DB8}">
      <dgm:prSet/>
      <dgm:spPr/>
      <dgm:t>
        <a:bodyPr/>
        <a:lstStyle/>
        <a:p>
          <a:endParaRPr lang="en-US"/>
        </a:p>
      </dgm:t>
    </dgm:pt>
    <dgm:pt modelId="{0926698E-606F-4EEB-A070-D2DEAB10B36B}" type="sibTrans" cxnId="{74BCFBF1-216C-4CDD-AA1E-F0BEB8312DB8}">
      <dgm:prSet/>
      <dgm:spPr/>
      <dgm:t>
        <a:bodyPr/>
        <a:lstStyle/>
        <a:p>
          <a:endParaRPr lang="en-US"/>
        </a:p>
      </dgm:t>
    </dgm:pt>
    <dgm:pt modelId="{46517F46-81E9-4337-BBAB-98E3C199DE98}">
      <dgm:prSet/>
      <dgm:spPr/>
      <dgm:t>
        <a:bodyPr/>
        <a:lstStyle/>
        <a:p>
          <a:pPr>
            <a:lnSpc>
              <a:spcPct val="100000"/>
            </a:lnSpc>
          </a:pPr>
          <a:r>
            <a:rPr lang="en-US" b="1" dirty="0">
              <a:solidFill>
                <a:srgbClr val="FF0000"/>
              </a:solidFill>
              <a:highlight>
                <a:srgbClr val="FFFF00"/>
              </a:highlight>
            </a:rPr>
            <a:t>Gold CDHP:		$6,547</a:t>
          </a:r>
          <a:endParaRPr lang="en-US" dirty="0"/>
        </a:p>
      </dgm:t>
    </dgm:pt>
    <dgm:pt modelId="{B03BD8FA-0461-4562-BFD9-52D8FFFB7E7A}" type="parTrans" cxnId="{6078414A-29DE-4AF0-9F67-F841A08F9CC4}">
      <dgm:prSet/>
      <dgm:spPr/>
      <dgm:t>
        <a:bodyPr/>
        <a:lstStyle/>
        <a:p>
          <a:endParaRPr lang="en-US"/>
        </a:p>
      </dgm:t>
    </dgm:pt>
    <dgm:pt modelId="{3AF56E4F-1AE3-4E4E-99AB-E86D0C11F141}" type="sibTrans" cxnId="{6078414A-29DE-4AF0-9F67-F841A08F9CC4}">
      <dgm:prSet/>
      <dgm:spPr/>
      <dgm:t>
        <a:bodyPr/>
        <a:lstStyle/>
        <a:p>
          <a:endParaRPr lang="en-US"/>
        </a:p>
      </dgm:t>
    </dgm:pt>
    <dgm:pt modelId="{60C90541-D1B5-4B0C-B61D-09779BC9A344}" type="pres">
      <dgm:prSet presAssocID="{69A2E1CA-E39F-4859-8D47-4C36E78AB7D5}" presName="root" presStyleCnt="0">
        <dgm:presLayoutVars>
          <dgm:dir/>
          <dgm:resizeHandles val="exact"/>
        </dgm:presLayoutVars>
      </dgm:prSet>
      <dgm:spPr/>
    </dgm:pt>
    <dgm:pt modelId="{4B33F291-97C4-4D71-8FDA-7DECA0990729}" type="pres">
      <dgm:prSet presAssocID="{DA748E6E-526D-40DF-AF4C-D0545E9EB11E}" presName="compNode" presStyleCnt="0"/>
      <dgm:spPr/>
    </dgm:pt>
    <dgm:pt modelId="{9686C7A8-4E4C-4A92-9092-ACDEB9665CF8}" type="pres">
      <dgm:prSet presAssocID="{DA748E6E-526D-40DF-AF4C-D0545E9EB11E}" presName="bgRect" presStyleLbl="bgShp" presStyleIdx="0" presStyleCnt="5"/>
      <dgm:spPr/>
    </dgm:pt>
    <dgm:pt modelId="{0F87BF3D-F218-4902-BB32-675CA2553CE2}" type="pres">
      <dgm:prSet presAssocID="{DA748E6E-526D-40DF-AF4C-D0545E9EB11E}"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dio"/>
        </a:ext>
      </dgm:extLst>
    </dgm:pt>
    <dgm:pt modelId="{9C7FEE99-08B8-4A71-A8C4-909C0F7D35EF}" type="pres">
      <dgm:prSet presAssocID="{DA748E6E-526D-40DF-AF4C-D0545E9EB11E}" presName="spaceRect" presStyleCnt="0"/>
      <dgm:spPr/>
    </dgm:pt>
    <dgm:pt modelId="{108413A4-9E60-4A59-AA4E-34DD379B2099}" type="pres">
      <dgm:prSet presAssocID="{DA748E6E-526D-40DF-AF4C-D0545E9EB11E}" presName="parTx" presStyleLbl="revTx" presStyleIdx="0" presStyleCnt="5">
        <dgm:presLayoutVars>
          <dgm:chMax val="0"/>
          <dgm:chPref val="0"/>
        </dgm:presLayoutVars>
      </dgm:prSet>
      <dgm:spPr/>
    </dgm:pt>
    <dgm:pt modelId="{3D806A15-432E-40C7-8605-75518DA0AF5A}" type="pres">
      <dgm:prSet presAssocID="{0ECED51A-3E1B-451E-BAAE-18FB7DB44237}" presName="sibTrans" presStyleCnt="0"/>
      <dgm:spPr/>
    </dgm:pt>
    <dgm:pt modelId="{DA595A28-134C-43B1-BB47-88BD3581EB92}" type="pres">
      <dgm:prSet presAssocID="{9645301C-0CD0-454E-8D77-746BDF2F41CE}" presName="compNode" presStyleCnt="0"/>
      <dgm:spPr/>
    </dgm:pt>
    <dgm:pt modelId="{4BEB4B1A-DBDA-4142-B81D-D9FF8F26A1C0}" type="pres">
      <dgm:prSet presAssocID="{9645301C-0CD0-454E-8D77-746BDF2F41CE}" presName="bgRect" presStyleLbl="bgShp" presStyleIdx="1" presStyleCnt="5" custLinFactNeighborX="-39587" custLinFactNeighborY="-764"/>
      <dgm:spPr/>
    </dgm:pt>
    <dgm:pt modelId="{66740FA5-0428-4930-9560-75194B3DC100}" type="pres">
      <dgm:prSet presAssocID="{9645301C-0CD0-454E-8D77-746BDF2F41CE}"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a:ext>
      </dgm:extLst>
    </dgm:pt>
    <dgm:pt modelId="{90F53D44-8F5C-4559-B126-FBA7644347EA}" type="pres">
      <dgm:prSet presAssocID="{9645301C-0CD0-454E-8D77-746BDF2F41CE}" presName="spaceRect" presStyleCnt="0"/>
      <dgm:spPr/>
    </dgm:pt>
    <dgm:pt modelId="{8DE3AD44-E559-4488-9A15-BA6FC137E238}" type="pres">
      <dgm:prSet presAssocID="{9645301C-0CD0-454E-8D77-746BDF2F41CE}" presName="parTx" presStyleLbl="revTx" presStyleIdx="1" presStyleCnt="5">
        <dgm:presLayoutVars>
          <dgm:chMax val="0"/>
          <dgm:chPref val="0"/>
        </dgm:presLayoutVars>
      </dgm:prSet>
      <dgm:spPr/>
    </dgm:pt>
    <dgm:pt modelId="{6F6602C8-601D-4215-BF74-C786BA3A105C}" type="pres">
      <dgm:prSet presAssocID="{A6ECBB4A-A953-4928-A2C7-1457790F446C}" presName="sibTrans" presStyleCnt="0"/>
      <dgm:spPr/>
    </dgm:pt>
    <dgm:pt modelId="{0A926B43-11A7-45C8-82B4-7E5E74CE85F6}" type="pres">
      <dgm:prSet presAssocID="{86E1CA1E-EB7E-4D1A-8390-B96DD3AB6B63}" presName="compNode" presStyleCnt="0"/>
      <dgm:spPr/>
    </dgm:pt>
    <dgm:pt modelId="{E439E76E-01CE-446B-89CA-D0CE47B06D98}" type="pres">
      <dgm:prSet presAssocID="{86E1CA1E-EB7E-4D1A-8390-B96DD3AB6B63}" presName="bgRect" presStyleLbl="bgShp" presStyleIdx="2" presStyleCnt="5"/>
      <dgm:spPr/>
    </dgm:pt>
    <dgm:pt modelId="{D8907FBC-208C-4A45-A170-C717E61A61FE}" type="pres">
      <dgm:prSet presAssocID="{86E1CA1E-EB7E-4D1A-8390-B96DD3AB6B63}"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old bars"/>
        </a:ext>
      </dgm:extLst>
    </dgm:pt>
    <dgm:pt modelId="{41B3F44D-21CE-480E-A9DC-097D671DD612}" type="pres">
      <dgm:prSet presAssocID="{86E1CA1E-EB7E-4D1A-8390-B96DD3AB6B63}" presName="spaceRect" presStyleCnt="0"/>
      <dgm:spPr/>
    </dgm:pt>
    <dgm:pt modelId="{5A14A98A-533A-4582-987B-8ECBCB27611E}" type="pres">
      <dgm:prSet presAssocID="{86E1CA1E-EB7E-4D1A-8390-B96DD3AB6B63}" presName="parTx" presStyleLbl="revTx" presStyleIdx="2" presStyleCnt="5">
        <dgm:presLayoutVars>
          <dgm:chMax val="0"/>
          <dgm:chPref val="0"/>
        </dgm:presLayoutVars>
      </dgm:prSet>
      <dgm:spPr/>
    </dgm:pt>
    <dgm:pt modelId="{140ADA4D-BF89-4356-8E87-C72DB1C6F7AF}" type="pres">
      <dgm:prSet presAssocID="{E1CE0B35-DCDB-4A7D-BA74-E1E13C7D4C99}" presName="sibTrans" presStyleCnt="0"/>
      <dgm:spPr/>
    </dgm:pt>
    <dgm:pt modelId="{717FBE44-75E4-4444-A7FE-9948CD45932B}" type="pres">
      <dgm:prSet presAssocID="{46517F46-81E9-4337-BBAB-98E3C199DE98}" presName="compNode" presStyleCnt="0"/>
      <dgm:spPr/>
    </dgm:pt>
    <dgm:pt modelId="{5549D8AC-C2E9-4017-8EE9-1A4BA80B64A2}" type="pres">
      <dgm:prSet presAssocID="{46517F46-81E9-4337-BBAB-98E3C199DE98}" presName="bgRect" presStyleLbl="bgShp" presStyleIdx="3" presStyleCnt="5"/>
      <dgm:spPr/>
    </dgm:pt>
    <dgm:pt modelId="{8378BC59-9BC9-4218-B624-B5794CAF337D}" type="pres">
      <dgm:prSet presAssocID="{46517F46-81E9-4337-BBAB-98E3C199DE98}" presName="iconRect" presStyleLbl="node1" presStyleIdx="3" presStyleCnt="5"/>
      <dgm:spPr/>
    </dgm:pt>
    <dgm:pt modelId="{71C98832-45C7-471B-95F3-6A437663DA08}" type="pres">
      <dgm:prSet presAssocID="{46517F46-81E9-4337-BBAB-98E3C199DE98}" presName="spaceRect" presStyleCnt="0"/>
      <dgm:spPr/>
    </dgm:pt>
    <dgm:pt modelId="{CE206CCB-6BA9-4B9A-908B-42CCCF5B5065}" type="pres">
      <dgm:prSet presAssocID="{46517F46-81E9-4337-BBAB-98E3C199DE98}" presName="parTx" presStyleLbl="revTx" presStyleIdx="3" presStyleCnt="5">
        <dgm:presLayoutVars>
          <dgm:chMax val="0"/>
          <dgm:chPref val="0"/>
        </dgm:presLayoutVars>
      </dgm:prSet>
      <dgm:spPr/>
    </dgm:pt>
    <dgm:pt modelId="{DE06BA36-CD30-4B68-AE78-316539845B45}" type="pres">
      <dgm:prSet presAssocID="{3AF56E4F-1AE3-4E4E-99AB-E86D0C11F141}" presName="sibTrans" presStyleCnt="0"/>
      <dgm:spPr/>
    </dgm:pt>
    <dgm:pt modelId="{01BDD1AE-503C-41F3-AC7C-A8E266CB7144}" type="pres">
      <dgm:prSet presAssocID="{C1D8D013-361C-48E6-B08C-7E0591938707}" presName="compNode" presStyleCnt="0"/>
      <dgm:spPr/>
    </dgm:pt>
    <dgm:pt modelId="{AC3D1810-F37F-403E-84AC-DE43DD17983F}" type="pres">
      <dgm:prSet presAssocID="{C1D8D013-361C-48E6-B08C-7E0591938707}" presName="bgRect" presStyleLbl="bgShp" presStyleIdx="4" presStyleCnt="5"/>
      <dgm:spPr/>
    </dgm:pt>
    <dgm:pt modelId="{08302100-296A-4B18-B044-3D61713D1802}" type="pres">
      <dgm:prSet presAssocID="{C1D8D013-361C-48E6-B08C-7E0591938707}" presName="iconRect" presStyleLbl="node1" presStyleIdx="4"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ibbon"/>
        </a:ext>
      </dgm:extLst>
    </dgm:pt>
    <dgm:pt modelId="{A78579EE-9C27-46B6-8017-034A44EF5C3E}" type="pres">
      <dgm:prSet presAssocID="{C1D8D013-361C-48E6-B08C-7E0591938707}" presName="spaceRect" presStyleCnt="0"/>
      <dgm:spPr/>
    </dgm:pt>
    <dgm:pt modelId="{3DF663F7-BCE1-44A7-A46B-A8A050B26E16}" type="pres">
      <dgm:prSet presAssocID="{C1D8D013-361C-48E6-B08C-7E0591938707}" presName="parTx" presStyleLbl="revTx" presStyleIdx="4" presStyleCnt="5">
        <dgm:presLayoutVars>
          <dgm:chMax val="0"/>
          <dgm:chPref val="0"/>
        </dgm:presLayoutVars>
      </dgm:prSet>
      <dgm:spPr/>
    </dgm:pt>
  </dgm:ptLst>
  <dgm:cxnLst>
    <dgm:cxn modelId="{22CADF09-26E7-4B49-A564-1D70C24C64E3}" type="presOf" srcId="{46517F46-81E9-4337-BBAB-98E3C199DE98}" destId="{CE206CCB-6BA9-4B9A-908B-42CCCF5B5065}" srcOrd="0" destOrd="0" presId="urn:microsoft.com/office/officeart/2018/2/layout/IconVerticalSolidList"/>
    <dgm:cxn modelId="{A18D1F46-CCF5-4D91-8B38-D238B0FDE34B}" type="presOf" srcId="{69A2E1CA-E39F-4859-8D47-4C36E78AB7D5}" destId="{60C90541-D1B5-4B0C-B61D-09779BC9A344}" srcOrd="0" destOrd="0" presId="urn:microsoft.com/office/officeart/2018/2/layout/IconVerticalSolidList"/>
    <dgm:cxn modelId="{6078414A-29DE-4AF0-9F67-F841A08F9CC4}" srcId="{69A2E1CA-E39F-4859-8D47-4C36E78AB7D5}" destId="{46517F46-81E9-4337-BBAB-98E3C199DE98}" srcOrd="3" destOrd="0" parTransId="{B03BD8FA-0461-4562-BFD9-52D8FFFB7E7A}" sibTransId="{3AF56E4F-1AE3-4E4E-99AB-E86D0C11F141}"/>
    <dgm:cxn modelId="{468A8078-9EA6-4226-9FBC-582CDB3F764C}" type="presOf" srcId="{86E1CA1E-EB7E-4D1A-8390-B96DD3AB6B63}" destId="{5A14A98A-533A-4582-987B-8ECBCB27611E}" srcOrd="0" destOrd="0" presId="urn:microsoft.com/office/officeart/2018/2/layout/IconVerticalSolidList"/>
    <dgm:cxn modelId="{47F6A458-EE95-4824-B149-116B44405A4B}" srcId="{69A2E1CA-E39F-4859-8D47-4C36E78AB7D5}" destId="{DA748E6E-526D-40DF-AF4C-D0545E9EB11E}" srcOrd="0" destOrd="0" parTransId="{7E494992-9D3E-42E5-B6E1-6D3872E49613}" sibTransId="{0ECED51A-3E1B-451E-BAAE-18FB7DB44237}"/>
    <dgm:cxn modelId="{4068307D-9328-4E49-B1F0-1DA1CFB3E670}" srcId="{69A2E1CA-E39F-4859-8D47-4C36E78AB7D5}" destId="{9645301C-0CD0-454E-8D77-746BDF2F41CE}" srcOrd="1" destOrd="0" parTransId="{84360392-A1D4-4B34-9A6E-DCE539CD6256}" sibTransId="{A6ECBB4A-A953-4928-A2C7-1457790F446C}"/>
    <dgm:cxn modelId="{3BA0898F-5335-4BCC-907F-B4F5E238EC93}" srcId="{69A2E1CA-E39F-4859-8D47-4C36E78AB7D5}" destId="{86E1CA1E-EB7E-4D1A-8390-B96DD3AB6B63}" srcOrd="2" destOrd="0" parTransId="{7423BD22-0F08-4DE1-9562-6ECDF4EE70A3}" sibTransId="{E1CE0B35-DCDB-4A7D-BA74-E1E13C7D4C99}"/>
    <dgm:cxn modelId="{091EC8A2-FD04-4AB2-B27A-F2DD2FCC8362}" type="presOf" srcId="{9645301C-0CD0-454E-8D77-746BDF2F41CE}" destId="{8DE3AD44-E559-4488-9A15-BA6FC137E238}" srcOrd="0" destOrd="0" presId="urn:microsoft.com/office/officeart/2018/2/layout/IconVerticalSolidList"/>
    <dgm:cxn modelId="{4ECA33A3-716D-4382-A901-32AF1B81BF02}" type="presOf" srcId="{C1D8D013-361C-48E6-B08C-7E0591938707}" destId="{3DF663F7-BCE1-44A7-A46B-A8A050B26E16}" srcOrd="0" destOrd="0" presId="urn:microsoft.com/office/officeart/2018/2/layout/IconVerticalSolidList"/>
    <dgm:cxn modelId="{7A1F6FF0-1E78-4D87-894F-D30B3B3B03A2}" type="presOf" srcId="{DA748E6E-526D-40DF-AF4C-D0545E9EB11E}" destId="{108413A4-9E60-4A59-AA4E-34DD379B2099}" srcOrd="0" destOrd="0" presId="urn:microsoft.com/office/officeart/2018/2/layout/IconVerticalSolidList"/>
    <dgm:cxn modelId="{74BCFBF1-216C-4CDD-AA1E-F0BEB8312DB8}" srcId="{69A2E1CA-E39F-4859-8D47-4C36E78AB7D5}" destId="{C1D8D013-361C-48E6-B08C-7E0591938707}" srcOrd="4" destOrd="0" parTransId="{60E01895-E46B-45C1-BA1D-E77D3475019A}" sibTransId="{0926698E-606F-4EEB-A070-D2DEAB10B36B}"/>
    <dgm:cxn modelId="{7389B389-7103-4CF0-8321-0C62477F51E3}" type="presParOf" srcId="{60C90541-D1B5-4B0C-B61D-09779BC9A344}" destId="{4B33F291-97C4-4D71-8FDA-7DECA0990729}" srcOrd="0" destOrd="0" presId="urn:microsoft.com/office/officeart/2018/2/layout/IconVerticalSolidList"/>
    <dgm:cxn modelId="{B24616D5-3736-4B91-B505-8BC984E06787}" type="presParOf" srcId="{4B33F291-97C4-4D71-8FDA-7DECA0990729}" destId="{9686C7A8-4E4C-4A92-9092-ACDEB9665CF8}" srcOrd="0" destOrd="0" presId="urn:microsoft.com/office/officeart/2018/2/layout/IconVerticalSolidList"/>
    <dgm:cxn modelId="{353F0D39-2CDB-454A-82B5-67DC8EBB2C5D}" type="presParOf" srcId="{4B33F291-97C4-4D71-8FDA-7DECA0990729}" destId="{0F87BF3D-F218-4902-BB32-675CA2553CE2}" srcOrd="1" destOrd="0" presId="urn:microsoft.com/office/officeart/2018/2/layout/IconVerticalSolidList"/>
    <dgm:cxn modelId="{7AF7F9BC-4F3B-47CC-8831-3BC4D17FF276}" type="presParOf" srcId="{4B33F291-97C4-4D71-8FDA-7DECA0990729}" destId="{9C7FEE99-08B8-4A71-A8C4-909C0F7D35EF}" srcOrd="2" destOrd="0" presId="urn:microsoft.com/office/officeart/2018/2/layout/IconVerticalSolidList"/>
    <dgm:cxn modelId="{55C472A2-10F4-4339-8B31-B9AD0CDCCDBC}" type="presParOf" srcId="{4B33F291-97C4-4D71-8FDA-7DECA0990729}" destId="{108413A4-9E60-4A59-AA4E-34DD379B2099}" srcOrd="3" destOrd="0" presId="urn:microsoft.com/office/officeart/2018/2/layout/IconVerticalSolidList"/>
    <dgm:cxn modelId="{840FF09D-881D-414F-A41D-E5398A8D7CA9}" type="presParOf" srcId="{60C90541-D1B5-4B0C-B61D-09779BC9A344}" destId="{3D806A15-432E-40C7-8605-75518DA0AF5A}" srcOrd="1" destOrd="0" presId="urn:microsoft.com/office/officeart/2018/2/layout/IconVerticalSolidList"/>
    <dgm:cxn modelId="{B7CBD2CF-0441-49B4-A58F-0FC73136D7BB}" type="presParOf" srcId="{60C90541-D1B5-4B0C-B61D-09779BC9A344}" destId="{DA595A28-134C-43B1-BB47-88BD3581EB92}" srcOrd="2" destOrd="0" presId="urn:microsoft.com/office/officeart/2018/2/layout/IconVerticalSolidList"/>
    <dgm:cxn modelId="{3AFF4024-25FD-437E-AA30-ECC9A352D141}" type="presParOf" srcId="{DA595A28-134C-43B1-BB47-88BD3581EB92}" destId="{4BEB4B1A-DBDA-4142-B81D-D9FF8F26A1C0}" srcOrd="0" destOrd="0" presId="urn:microsoft.com/office/officeart/2018/2/layout/IconVerticalSolidList"/>
    <dgm:cxn modelId="{998781F7-3368-4B51-8600-F92839BADEA2}" type="presParOf" srcId="{DA595A28-134C-43B1-BB47-88BD3581EB92}" destId="{66740FA5-0428-4930-9560-75194B3DC100}" srcOrd="1" destOrd="0" presId="urn:microsoft.com/office/officeart/2018/2/layout/IconVerticalSolidList"/>
    <dgm:cxn modelId="{A4FE942C-5E21-4051-B358-3C89C79BB925}" type="presParOf" srcId="{DA595A28-134C-43B1-BB47-88BD3581EB92}" destId="{90F53D44-8F5C-4559-B126-FBA7644347EA}" srcOrd="2" destOrd="0" presId="urn:microsoft.com/office/officeart/2018/2/layout/IconVerticalSolidList"/>
    <dgm:cxn modelId="{CFB5A870-46D0-4E99-BA45-678959C32AA4}" type="presParOf" srcId="{DA595A28-134C-43B1-BB47-88BD3581EB92}" destId="{8DE3AD44-E559-4488-9A15-BA6FC137E238}" srcOrd="3" destOrd="0" presId="urn:microsoft.com/office/officeart/2018/2/layout/IconVerticalSolidList"/>
    <dgm:cxn modelId="{31174407-DEF1-4A3C-B8B1-F828F3D53668}" type="presParOf" srcId="{60C90541-D1B5-4B0C-B61D-09779BC9A344}" destId="{6F6602C8-601D-4215-BF74-C786BA3A105C}" srcOrd="3" destOrd="0" presId="urn:microsoft.com/office/officeart/2018/2/layout/IconVerticalSolidList"/>
    <dgm:cxn modelId="{D6D3C152-6D39-4565-AD24-FEB267E35BB7}" type="presParOf" srcId="{60C90541-D1B5-4B0C-B61D-09779BC9A344}" destId="{0A926B43-11A7-45C8-82B4-7E5E74CE85F6}" srcOrd="4" destOrd="0" presId="urn:microsoft.com/office/officeart/2018/2/layout/IconVerticalSolidList"/>
    <dgm:cxn modelId="{9EB644C3-7878-4FC1-B4C7-0A22ADB9A7DD}" type="presParOf" srcId="{0A926B43-11A7-45C8-82B4-7E5E74CE85F6}" destId="{E439E76E-01CE-446B-89CA-D0CE47B06D98}" srcOrd="0" destOrd="0" presId="urn:microsoft.com/office/officeart/2018/2/layout/IconVerticalSolidList"/>
    <dgm:cxn modelId="{CD0CB2B3-0BAA-4E4B-A73B-5ED2739436B3}" type="presParOf" srcId="{0A926B43-11A7-45C8-82B4-7E5E74CE85F6}" destId="{D8907FBC-208C-4A45-A170-C717E61A61FE}" srcOrd="1" destOrd="0" presId="urn:microsoft.com/office/officeart/2018/2/layout/IconVerticalSolidList"/>
    <dgm:cxn modelId="{3F4CB867-71FA-43CF-B617-6A8C58C90964}" type="presParOf" srcId="{0A926B43-11A7-45C8-82B4-7E5E74CE85F6}" destId="{41B3F44D-21CE-480E-A9DC-097D671DD612}" srcOrd="2" destOrd="0" presId="urn:microsoft.com/office/officeart/2018/2/layout/IconVerticalSolidList"/>
    <dgm:cxn modelId="{EE1E1144-3196-4300-B0AC-AA846697D894}" type="presParOf" srcId="{0A926B43-11A7-45C8-82B4-7E5E74CE85F6}" destId="{5A14A98A-533A-4582-987B-8ECBCB27611E}" srcOrd="3" destOrd="0" presId="urn:microsoft.com/office/officeart/2018/2/layout/IconVerticalSolidList"/>
    <dgm:cxn modelId="{741907B0-37AC-4C03-9DF3-979FB6D31AAF}" type="presParOf" srcId="{60C90541-D1B5-4B0C-B61D-09779BC9A344}" destId="{140ADA4D-BF89-4356-8E87-C72DB1C6F7AF}" srcOrd="5" destOrd="0" presId="urn:microsoft.com/office/officeart/2018/2/layout/IconVerticalSolidList"/>
    <dgm:cxn modelId="{B403892B-678E-43CA-B760-6D7855D60877}" type="presParOf" srcId="{60C90541-D1B5-4B0C-B61D-09779BC9A344}" destId="{717FBE44-75E4-4444-A7FE-9948CD45932B}" srcOrd="6" destOrd="0" presId="urn:microsoft.com/office/officeart/2018/2/layout/IconVerticalSolidList"/>
    <dgm:cxn modelId="{AE8B6CA3-62DC-4963-B381-6991FF8403B7}" type="presParOf" srcId="{717FBE44-75E4-4444-A7FE-9948CD45932B}" destId="{5549D8AC-C2E9-4017-8EE9-1A4BA80B64A2}" srcOrd="0" destOrd="0" presId="urn:microsoft.com/office/officeart/2018/2/layout/IconVerticalSolidList"/>
    <dgm:cxn modelId="{9F32F6F2-D130-4570-AEDA-4AC1BD81EA6F}" type="presParOf" srcId="{717FBE44-75E4-4444-A7FE-9948CD45932B}" destId="{8378BC59-9BC9-4218-B624-B5794CAF337D}" srcOrd="1" destOrd="0" presId="urn:microsoft.com/office/officeart/2018/2/layout/IconVerticalSolidList"/>
    <dgm:cxn modelId="{9F460F0F-B6B9-4A24-8A0B-8FBB4456E986}" type="presParOf" srcId="{717FBE44-75E4-4444-A7FE-9948CD45932B}" destId="{71C98832-45C7-471B-95F3-6A437663DA08}" srcOrd="2" destOrd="0" presId="urn:microsoft.com/office/officeart/2018/2/layout/IconVerticalSolidList"/>
    <dgm:cxn modelId="{B70D5CC5-BCA3-4007-88D2-FB185CEC42F7}" type="presParOf" srcId="{717FBE44-75E4-4444-A7FE-9948CD45932B}" destId="{CE206CCB-6BA9-4B9A-908B-42CCCF5B5065}" srcOrd="3" destOrd="0" presId="urn:microsoft.com/office/officeart/2018/2/layout/IconVerticalSolidList"/>
    <dgm:cxn modelId="{159C9431-3075-42AA-8655-BDD627F72406}" type="presParOf" srcId="{60C90541-D1B5-4B0C-B61D-09779BC9A344}" destId="{DE06BA36-CD30-4B68-AE78-316539845B45}" srcOrd="7" destOrd="0" presId="urn:microsoft.com/office/officeart/2018/2/layout/IconVerticalSolidList"/>
    <dgm:cxn modelId="{A1482C7B-6DF7-44A5-86F1-499D05F83E4C}" type="presParOf" srcId="{60C90541-D1B5-4B0C-B61D-09779BC9A344}" destId="{01BDD1AE-503C-41F3-AC7C-A8E266CB7144}" srcOrd="8" destOrd="0" presId="urn:microsoft.com/office/officeart/2018/2/layout/IconVerticalSolidList"/>
    <dgm:cxn modelId="{A87D1C6F-5E00-49E2-8F28-1EFD88F5716F}" type="presParOf" srcId="{01BDD1AE-503C-41F3-AC7C-A8E266CB7144}" destId="{AC3D1810-F37F-403E-84AC-DE43DD17983F}" srcOrd="0" destOrd="0" presId="urn:microsoft.com/office/officeart/2018/2/layout/IconVerticalSolidList"/>
    <dgm:cxn modelId="{9B9AE3F9-76C7-487D-A51C-A78BE02BB6C1}" type="presParOf" srcId="{01BDD1AE-503C-41F3-AC7C-A8E266CB7144}" destId="{08302100-296A-4B18-B044-3D61713D1802}" srcOrd="1" destOrd="0" presId="urn:microsoft.com/office/officeart/2018/2/layout/IconVerticalSolidList"/>
    <dgm:cxn modelId="{FA3EF52A-E1CF-4210-8D0F-8AD341E0A99D}" type="presParOf" srcId="{01BDD1AE-503C-41F3-AC7C-A8E266CB7144}" destId="{A78579EE-9C27-46B6-8017-034A44EF5C3E}" srcOrd="2" destOrd="0" presId="urn:microsoft.com/office/officeart/2018/2/layout/IconVerticalSolidList"/>
    <dgm:cxn modelId="{689D3AD2-BF25-4A0A-B973-3E081401F52C}" type="presParOf" srcId="{01BDD1AE-503C-41F3-AC7C-A8E266CB7144}" destId="{3DF663F7-BCE1-44A7-A46B-A8A050B26E1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9A2E1CA-E39F-4859-8D47-4C36E78AB7D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A748E6E-526D-40DF-AF4C-D0545E9EB11E}">
      <dgm:prSet/>
      <dgm:spPr/>
      <dgm:t>
        <a:bodyPr/>
        <a:lstStyle/>
        <a:p>
          <a:pPr>
            <a:lnSpc>
              <a:spcPct val="100000"/>
            </a:lnSpc>
          </a:pPr>
          <a:r>
            <a:rPr lang="en-US" b="1" dirty="0"/>
            <a:t>Parent/Child[ren] (FY26): Rounded to Nearest Dollar</a:t>
          </a:r>
          <a:endParaRPr lang="en-US" dirty="0"/>
        </a:p>
      </dgm:t>
    </dgm:pt>
    <dgm:pt modelId="{7E494992-9D3E-42E5-B6E1-6D3872E49613}" type="parTrans" cxnId="{47F6A458-EE95-4824-B149-116B44405A4B}">
      <dgm:prSet/>
      <dgm:spPr/>
      <dgm:t>
        <a:bodyPr/>
        <a:lstStyle/>
        <a:p>
          <a:endParaRPr lang="en-US"/>
        </a:p>
      </dgm:t>
    </dgm:pt>
    <dgm:pt modelId="{0ECED51A-3E1B-451E-BAAE-18FB7DB44237}" type="sibTrans" cxnId="{47F6A458-EE95-4824-B149-116B44405A4B}">
      <dgm:prSet/>
      <dgm:spPr/>
      <dgm:t>
        <a:bodyPr/>
        <a:lstStyle/>
        <a:p>
          <a:endParaRPr lang="en-US"/>
        </a:p>
      </dgm:t>
    </dgm:pt>
    <dgm:pt modelId="{9645301C-0CD0-454E-8D77-746BDF2F41CE}">
      <dgm:prSet/>
      <dgm:spPr/>
      <dgm:t>
        <a:bodyPr/>
        <a:lstStyle/>
        <a:p>
          <a:pPr>
            <a:lnSpc>
              <a:spcPct val="100000"/>
            </a:lnSpc>
          </a:pPr>
          <a:r>
            <a:rPr lang="en-US" dirty="0"/>
            <a:t>Platinum:		$10,206</a:t>
          </a:r>
        </a:p>
      </dgm:t>
    </dgm:pt>
    <dgm:pt modelId="{84360392-A1D4-4B34-9A6E-DCE539CD6256}" type="parTrans" cxnId="{4068307D-9328-4E49-B1F0-1DA1CFB3E670}">
      <dgm:prSet/>
      <dgm:spPr/>
      <dgm:t>
        <a:bodyPr/>
        <a:lstStyle/>
        <a:p>
          <a:endParaRPr lang="en-US"/>
        </a:p>
      </dgm:t>
    </dgm:pt>
    <dgm:pt modelId="{A6ECBB4A-A953-4928-A2C7-1457790F446C}" type="sibTrans" cxnId="{4068307D-9328-4E49-B1F0-1DA1CFB3E670}">
      <dgm:prSet/>
      <dgm:spPr/>
      <dgm:t>
        <a:bodyPr/>
        <a:lstStyle/>
        <a:p>
          <a:endParaRPr lang="en-US"/>
        </a:p>
      </dgm:t>
    </dgm:pt>
    <dgm:pt modelId="{86E1CA1E-EB7E-4D1A-8390-B96DD3AB6B63}">
      <dgm:prSet/>
      <dgm:spPr/>
      <dgm:t>
        <a:bodyPr/>
        <a:lstStyle/>
        <a:p>
          <a:pPr>
            <a:lnSpc>
              <a:spcPct val="100000"/>
            </a:lnSpc>
          </a:pPr>
          <a:r>
            <a:rPr lang="en-US" dirty="0"/>
            <a:t>Gold:			$10,298</a:t>
          </a:r>
        </a:p>
      </dgm:t>
    </dgm:pt>
    <dgm:pt modelId="{7423BD22-0F08-4DE1-9562-6ECDF4EE70A3}" type="parTrans" cxnId="{3BA0898F-5335-4BCC-907F-B4F5E238EC93}">
      <dgm:prSet/>
      <dgm:spPr/>
      <dgm:t>
        <a:bodyPr/>
        <a:lstStyle/>
        <a:p>
          <a:endParaRPr lang="en-US"/>
        </a:p>
      </dgm:t>
    </dgm:pt>
    <dgm:pt modelId="{E1CE0B35-DCDB-4A7D-BA74-E1E13C7D4C99}" type="sibTrans" cxnId="{3BA0898F-5335-4BCC-907F-B4F5E238EC93}">
      <dgm:prSet/>
      <dgm:spPr/>
      <dgm:t>
        <a:bodyPr/>
        <a:lstStyle/>
        <a:p>
          <a:endParaRPr lang="en-US"/>
        </a:p>
      </dgm:t>
    </dgm:pt>
    <dgm:pt modelId="{38E6B54B-85F6-48DB-B1FA-982192967654}">
      <dgm:prSet/>
      <dgm:spPr/>
      <dgm:t>
        <a:bodyPr/>
        <a:lstStyle/>
        <a:p>
          <a:pPr>
            <a:lnSpc>
              <a:spcPct val="100000"/>
            </a:lnSpc>
          </a:pPr>
          <a:r>
            <a:rPr lang="en-US" b="1" dirty="0">
              <a:solidFill>
                <a:srgbClr val="FF0000"/>
              </a:solidFill>
              <a:highlight>
                <a:srgbClr val="FFFF00"/>
              </a:highlight>
            </a:rPr>
            <a:t>Gold CDHP:		$5,567</a:t>
          </a:r>
        </a:p>
      </dgm:t>
    </dgm:pt>
    <dgm:pt modelId="{65DF97C0-2B83-4E1E-B332-D1C2BAE0427B}" type="parTrans" cxnId="{C633CC97-7DE6-432F-8AD5-4E143FECBF8D}">
      <dgm:prSet/>
      <dgm:spPr/>
      <dgm:t>
        <a:bodyPr/>
        <a:lstStyle/>
        <a:p>
          <a:endParaRPr lang="en-US"/>
        </a:p>
      </dgm:t>
    </dgm:pt>
    <dgm:pt modelId="{97282ACB-9463-4FBD-8A7C-F78A48B844C3}" type="sibTrans" cxnId="{C633CC97-7DE6-432F-8AD5-4E143FECBF8D}">
      <dgm:prSet/>
      <dgm:spPr/>
      <dgm:t>
        <a:bodyPr/>
        <a:lstStyle/>
        <a:p>
          <a:endParaRPr lang="en-US"/>
        </a:p>
      </dgm:t>
    </dgm:pt>
    <dgm:pt modelId="{C1D8D013-361C-48E6-B08C-7E0591938707}">
      <dgm:prSet/>
      <dgm:spPr/>
      <dgm:t>
        <a:bodyPr/>
        <a:lstStyle/>
        <a:p>
          <a:pPr>
            <a:lnSpc>
              <a:spcPct val="100000"/>
            </a:lnSpc>
          </a:pPr>
          <a:r>
            <a:rPr lang="en-US" dirty="0"/>
            <a:t>Silver CDHP:		$8,589</a:t>
          </a:r>
        </a:p>
      </dgm:t>
    </dgm:pt>
    <dgm:pt modelId="{60E01895-E46B-45C1-BA1D-E77D3475019A}" type="parTrans" cxnId="{74BCFBF1-216C-4CDD-AA1E-F0BEB8312DB8}">
      <dgm:prSet/>
      <dgm:spPr/>
      <dgm:t>
        <a:bodyPr/>
        <a:lstStyle/>
        <a:p>
          <a:endParaRPr lang="en-US"/>
        </a:p>
      </dgm:t>
    </dgm:pt>
    <dgm:pt modelId="{0926698E-606F-4EEB-A070-D2DEAB10B36B}" type="sibTrans" cxnId="{74BCFBF1-216C-4CDD-AA1E-F0BEB8312DB8}">
      <dgm:prSet/>
      <dgm:spPr/>
      <dgm:t>
        <a:bodyPr/>
        <a:lstStyle/>
        <a:p>
          <a:endParaRPr lang="en-US"/>
        </a:p>
      </dgm:t>
    </dgm:pt>
    <dgm:pt modelId="{60C90541-D1B5-4B0C-B61D-09779BC9A344}" type="pres">
      <dgm:prSet presAssocID="{69A2E1CA-E39F-4859-8D47-4C36E78AB7D5}" presName="root" presStyleCnt="0">
        <dgm:presLayoutVars>
          <dgm:dir/>
          <dgm:resizeHandles val="exact"/>
        </dgm:presLayoutVars>
      </dgm:prSet>
      <dgm:spPr/>
    </dgm:pt>
    <dgm:pt modelId="{4B33F291-97C4-4D71-8FDA-7DECA0990729}" type="pres">
      <dgm:prSet presAssocID="{DA748E6E-526D-40DF-AF4C-D0545E9EB11E}" presName="compNode" presStyleCnt="0"/>
      <dgm:spPr/>
    </dgm:pt>
    <dgm:pt modelId="{9686C7A8-4E4C-4A92-9092-ACDEB9665CF8}" type="pres">
      <dgm:prSet presAssocID="{DA748E6E-526D-40DF-AF4C-D0545E9EB11E}" presName="bgRect" presStyleLbl="bgShp" presStyleIdx="0" presStyleCnt="5"/>
      <dgm:spPr/>
    </dgm:pt>
    <dgm:pt modelId="{0F87BF3D-F218-4902-BB32-675CA2553CE2}" type="pres">
      <dgm:prSet presAssocID="{DA748E6E-526D-40DF-AF4C-D0545E9EB11E}"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dio"/>
        </a:ext>
      </dgm:extLst>
    </dgm:pt>
    <dgm:pt modelId="{9C7FEE99-08B8-4A71-A8C4-909C0F7D35EF}" type="pres">
      <dgm:prSet presAssocID="{DA748E6E-526D-40DF-AF4C-D0545E9EB11E}" presName="spaceRect" presStyleCnt="0"/>
      <dgm:spPr/>
    </dgm:pt>
    <dgm:pt modelId="{108413A4-9E60-4A59-AA4E-34DD379B2099}" type="pres">
      <dgm:prSet presAssocID="{DA748E6E-526D-40DF-AF4C-D0545E9EB11E}" presName="parTx" presStyleLbl="revTx" presStyleIdx="0" presStyleCnt="5">
        <dgm:presLayoutVars>
          <dgm:chMax val="0"/>
          <dgm:chPref val="0"/>
        </dgm:presLayoutVars>
      </dgm:prSet>
      <dgm:spPr/>
    </dgm:pt>
    <dgm:pt modelId="{3D806A15-432E-40C7-8605-75518DA0AF5A}" type="pres">
      <dgm:prSet presAssocID="{0ECED51A-3E1B-451E-BAAE-18FB7DB44237}" presName="sibTrans" presStyleCnt="0"/>
      <dgm:spPr/>
    </dgm:pt>
    <dgm:pt modelId="{DA595A28-134C-43B1-BB47-88BD3581EB92}" type="pres">
      <dgm:prSet presAssocID="{9645301C-0CD0-454E-8D77-746BDF2F41CE}" presName="compNode" presStyleCnt="0"/>
      <dgm:spPr/>
    </dgm:pt>
    <dgm:pt modelId="{4BEB4B1A-DBDA-4142-B81D-D9FF8F26A1C0}" type="pres">
      <dgm:prSet presAssocID="{9645301C-0CD0-454E-8D77-746BDF2F41CE}" presName="bgRect" presStyleLbl="bgShp" presStyleIdx="1" presStyleCnt="5" custLinFactNeighborX="-39587" custLinFactNeighborY="-764"/>
      <dgm:spPr/>
    </dgm:pt>
    <dgm:pt modelId="{66740FA5-0428-4930-9560-75194B3DC100}" type="pres">
      <dgm:prSet presAssocID="{9645301C-0CD0-454E-8D77-746BDF2F41CE}"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a:ext>
      </dgm:extLst>
    </dgm:pt>
    <dgm:pt modelId="{90F53D44-8F5C-4559-B126-FBA7644347EA}" type="pres">
      <dgm:prSet presAssocID="{9645301C-0CD0-454E-8D77-746BDF2F41CE}" presName="spaceRect" presStyleCnt="0"/>
      <dgm:spPr/>
    </dgm:pt>
    <dgm:pt modelId="{8DE3AD44-E559-4488-9A15-BA6FC137E238}" type="pres">
      <dgm:prSet presAssocID="{9645301C-0CD0-454E-8D77-746BDF2F41CE}" presName="parTx" presStyleLbl="revTx" presStyleIdx="1" presStyleCnt="5">
        <dgm:presLayoutVars>
          <dgm:chMax val="0"/>
          <dgm:chPref val="0"/>
        </dgm:presLayoutVars>
      </dgm:prSet>
      <dgm:spPr/>
    </dgm:pt>
    <dgm:pt modelId="{6F6602C8-601D-4215-BF74-C786BA3A105C}" type="pres">
      <dgm:prSet presAssocID="{A6ECBB4A-A953-4928-A2C7-1457790F446C}" presName="sibTrans" presStyleCnt="0"/>
      <dgm:spPr/>
    </dgm:pt>
    <dgm:pt modelId="{0A926B43-11A7-45C8-82B4-7E5E74CE85F6}" type="pres">
      <dgm:prSet presAssocID="{86E1CA1E-EB7E-4D1A-8390-B96DD3AB6B63}" presName="compNode" presStyleCnt="0"/>
      <dgm:spPr/>
    </dgm:pt>
    <dgm:pt modelId="{E439E76E-01CE-446B-89CA-D0CE47B06D98}" type="pres">
      <dgm:prSet presAssocID="{86E1CA1E-EB7E-4D1A-8390-B96DD3AB6B63}" presName="bgRect" presStyleLbl="bgShp" presStyleIdx="2" presStyleCnt="5"/>
      <dgm:spPr/>
    </dgm:pt>
    <dgm:pt modelId="{D8907FBC-208C-4A45-A170-C717E61A61FE}" type="pres">
      <dgm:prSet presAssocID="{86E1CA1E-EB7E-4D1A-8390-B96DD3AB6B63}"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old bars"/>
        </a:ext>
      </dgm:extLst>
    </dgm:pt>
    <dgm:pt modelId="{41B3F44D-21CE-480E-A9DC-097D671DD612}" type="pres">
      <dgm:prSet presAssocID="{86E1CA1E-EB7E-4D1A-8390-B96DD3AB6B63}" presName="spaceRect" presStyleCnt="0"/>
      <dgm:spPr/>
    </dgm:pt>
    <dgm:pt modelId="{5A14A98A-533A-4582-987B-8ECBCB27611E}" type="pres">
      <dgm:prSet presAssocID="{86E1CA1E-EB7E-4D1A-8390-B96DD3AB6B63}" presName="parTx" presStyleLbl="revTx" presStyleIdx="2" presStyleCnt="5">
        <dgm:presLayoutVars>
          <dgm:chMax val="0"/>
          <dgm:chPref val="0"/>
        </dgm:presLayoutVars>
      </dgm:prSet>
      <dgm:spPr/>
    </dgm:pt>
    <dgm:pt modelId="{140ADA4D-BF89-4356-8E87-C72DB1C6F7AF}" type="pres">
      <dgm:prSet presAssocID="{E1CE0B35-DCDB-4A7D-BA74-E1E13C7D4C99}" presName="sibTrans" presStyleCnt="0"/>
      <dgm:spPr/>
    </dgm:pt>
    <dgm:pt modelId="{4E5C4C8A-EE71-4106-A00B-A1D8A705D902}" type="pres">
      <dgm:prSet presAssocID="{38E6B54B-85F6-48DB-B1FA-982192967654}" presName="compNode" presStyleCnt="0"/>
      <dgm:spPr/>
    </dgm:pt>
    <dgm:pt modelId="{CDEB85F2-EC85-4225-BCF1-F79B1B59CF6C}" type="pres">
      <dgm:prSet presAssocID="{38E6B54B-85F6-48DB-B1FA-982192967654}" presName="bgRect" presStyleLbl="bgShp" presStyleIdx="3" presStyleCnt="5" custLinFactNeighborX="-40581" custLinFactNeighborY="-5516"/>
      <dgm:spPr/>
    </dgm:pt>
    <dgm:pt modelId="{F19C3D8F-D3EE-46FD-9EF9-047E262D1DBF}" type="pres">
      <dgm:prSet presAssocID="{38E6B54B-85F6-48DB-B1FA-982192967654}"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ot of Gold"/>
        </a:ext>
      </dgm:extLst>
    </dgm:pt>
    <dgm:pt modelId="{2B700CEB-45AE-478F-814E-3027FDC539B6}" type="pres">
      <dgm:prSet presAssocID="{38E6B54B-85F6-48DB-B1FA-982192967654}" presName="spaceRect" presStyleCnt="0"/>
      <dgm:spPr/>
    </dgm:pt>
    <dgm:pt modelId="{BB829268-FB8E-4383-B3F4-A1CDE9EDBFBA}" type="pres">
      <dgm:prSet presAssocID="{38E6B54B-85F6-48DB-B1FA-982192967654}" presName="parTx" presStyleLbl="revTx" presStyleIdx="3" presStyleCnt="5">
        <dgm:presLayoutVars>
          <dgm:chMax val="0"/>
          <dgm:chPref val="0"/>
        </dgm:presLayoutVars>
      </dgm:prSet>
      <dgm:spPr/>
    </dgm:pt>
    <dgm:pt modelId="{ECF4D850-4AB4-444B-925B-2FB20A941CC5}" type="pres">
      <dgm:prSet presAssocID="{97282ACB-9463-4FBD-8A7C-F78A48B844C3}" presName="sibTrans" presStyleCnt="0"/>
      <dgm:spPr/>
    </dgm:pt>
    <dgm:pt modelId="{01BDD1AE-503C-41F3-AC7C-A8E266CB7144}" type="pres">
      <dgm:prSet presAssocID="{C1D8D013-361C-48E6-B08C-7E0591938707}" presName="compNode" presStyleCnt="0"/>
      <dgm:spPr/>
    </dgm:pt>
    <dgm:pt modelId="{AC3D1810-F37F-403E-84AC-DE43DD17983F}" type="pres">
      <dgm:prSet presAssocID="{C1D8D013-361C-48E6-B08C-7E0591938707}" presName="bgRect" presStyleLbl="bgShp" presStyleIdx="4" presStyleCnt="5"/>
      <dgm:spPr/>
    </dgm:pt>
    <dgm:pt modelId="{08302100-296A-4B18-B044-3D61713D1802}" type="pres">
      <dgm:prSet presAssocID="{C1D8D013-361C-48E6-B08C-7E0591938707}" presName="iconRect" presStyleLbl="node1" presStyleIdx="4" presStyleCnt="5"/>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ibbon"/>
        </a:ext>
      </dgm:extLst>
    </dgm:pt>
    <dgm:pt modelId="{A78579EE-9C27-46B6-8017-034A44EF5C3E}" type="pres">
      <dgm:prSet presAssocID="{C1D8D013-361C-48E6-B08C-7E0591938707}" presName="spaceRect" presStyleCnt="0"/>
      <dgm:spPr/>
    </dgm:pt>
    <dgm:pt modelId="{3DF663F7-BCE1-44A7-A46B-A8A050B26E16}" type="pres">
      <dgm:prSet presAssocID="{C1D8D013-361C-48E6-B08C-7E0591938707}" presName="parTx" presStyleLbl="revTx" presStyleIdx="4" presStyleCnt="5">
        <dgm:presLayoutVars>
          <dgm:chMax val="0"/>
          <dgm:chPref val="0"/>
        </dgm:presLayoutVars>
      </dgm:prSet>
      <dgm:spPr/>
    </dgm:pt>
  </dgm:ptLst>
  <dgm:cxnLst>
    <dgm:cxn modelId="{A18D1F46-CCF5-4D91-8B38-D238B0FDE34B}" type="presOf" srcId="{69A2E1CA-E39F-4859-8D47-4C36E78AB7D5}" destId="{60C90541-D1B5-4B0C-B61D-09779BC9A344}" srcOrd="0" destOrd="0" presId="urn:microsoft.com/office/officeart/2018/2/layout/IconVerticalSolidList"/>
    <dgm:cxn modelId="{468A8078-9EA6-4226-9FBC-582CDB3F764C}" type="presOf" srcId="{86E1CA1E-EB7E-4D1A-8390-B96DD3AB6B63}" destId="{5A14A98A-533A-4582-987B-8ECBCB27611E}" srcOrd="0" destOrd="0" presId="urn:microsoft.com/office/officeart/2018/2/layout/IconVerticalSolidList"/>
    <dgm:cxn modelId="{47F6A458-EE95-4824-B149-116B44405A4B}" srcId="{69A2E1CA-E39F-4859-8D47-4C36E78AB7D5}" destId="{DA748E6E-526D-40DF-AF4C-D0545E9EB11E}" srcOrd="0" destOrd="0" parTransId="{7E494992-9D3E-42E5-B6E1-6D3872E49613}" sibTransId="{0ECED51A-3E1B-451E-BAAE-18FB7DB44237}"/>
    <dgm:cxn modelId="{4068307D-9328-4E49-B1F0-1DA1CFB3E670}" srcId="{69A2E1CA-E39F-4859-8D47-4C36E78AB7D5}" destId="{9645301C-0CD0-454E-8D77-746BDF2F41CE}" srcOrd="1" destOrd="0" parTransId="{84360392-A1D4-4B34-9A6E-DCE539CD6256}" sibTransId="{A6ECBB4A-A953-4928-A2C7-1457790F446C}"/>
    <dgm:cxn modelId="{3BA0898F-5335-4BCC-907F-B4F5E238EC93}" srcId="{69A2E1CA-E39F-4859-8D47-4C36E78AB7D5}" destId="{86E1CA1E-EB7E-4D1A-8390-B96DD3AB6B63}" srcOrd="2" destOrd="0" parTransId="{7423BD22-0F08-4DE1-9562-6ECDF4EE70A3}" sibTransId="{E1CE0B35-DCDB-4A7D-BA74-E1E13C7D4C99}"/>
    <dgm:cxn modelId="{C633CC97-7DE6-432F-8AD5-4E143FECBF8D}" srcId="{69A2E1CA-E39F-4859-8D47-4C36E78AB7D5}" destId="{38E6B54B-85F6-48DB-B1FA-982192967654}" srcOrd="3" destOrd="0" parTransId="{65DF97C0-2B83-4E1E-B332-D1C2BAE0427B}" sibTransId="{97282ACB-9463-4FBD-8A7C-F78A48B844C3}"/>
    <dgm:cxn modelId="{091EC8A2-FD04-4AB2-B27A-F2DD2FCC8362}" type="presOf" srcId="{9645301C-0CD0-454E-8D77-746BDF2F41CE}" destId="{8DE3AD44-E559-4488-9A15-BA6FC137E238}" srcOrd="0" destOrd="0" presId="urn:microsoft.com/office/officeart/2018/2/layout/IconVerticalSolidList"/>
    <dgm:cxn modelId="{4ECA33A3-716D-4382-A901-32AF1B81BF02}" type="presOf" srcId="{C1D8D013-361C-48E6-B08C-7E0591938707}" destId="{3DF663F7-BCE1-44A7-A46B-A8A050B26E16}" srcOrd="0" destOrd="0" presId="urn:microsoft.com/office/officeart/2018/2/layout/IconVerticalSolidList"/>
    <dgm:cxn modelId="{6F7A9DA7-C449-43B8-A4E8-6ADDE3FB18E6}" type="presOf" srcId="{38E6B54B-85F6-48DB-B1FA-982192967654}" destId="{BB829268-FB8E-4383-B3F4-A1CDE9EDBFBA}" srcOrd="0" destOrd="0" presId="urn:microsoft.com/office/officeart/2018/2/layout/IconVerticalSolidList"/>
    <dgm:cxn modelId="{7A1F6FF0-1E78-4D87-894F-D30B3B3B03A2}" type="presOf" srcId="{DA748E6E-526D-40DF-AF4C-D0545E9EB11E}" destId="{108413A4-9E60-4A59-AA4E-34DD379B2099}" srcOrd="0" destOrd="0" presId="urn:microsoft.com/office/officeart/2018/2/layout/IconVerticalSolidList"/>
    <dgm:cxn modelId="{74BCFBF1-216C-4CDD-AA1E-F0BEB8312DB8}" srcId="{69A2E1CA-E39F-4859-8D47-4C36E78AB7D5}" destId="{C1D8D013-361C-48E6-B08C-7E0591938707}" srcOrd="4" destOrd="0" parTransId="{60E01895-E46B-45C1-BA1D-E77D3475019A}" sibTransId="{0926698E-606F-4EEB-A070-D2DEAB10B36B}"/>
    <dgm:cxn modelId="{7389B389-7103-4CF0-8321-0C62477F51E3}" type="presParOf" srcId="{60C90541-D1B5-4B0C-B61D-09779BC9A344}" destId="{4B33F291-97C4-4D71-8FDA-7DECA0990729}" srcOrd="0" destOrd="0" presId="urn:microsoft.com/office/officeart/2018/2/layout/IconVerticalSolidList"/>
    <dgm:cxn modelId="{B24616D5-3736-4B91-B505-8BC984E06787}" type="presParOf" srcId="{4B33F291-97C4-4D71-8FDA-7DECA0990729}" destId="{9686C7A8-4E4C-4A92-9092-ACDEB9665CF8}" srcOrd="0" destOrd="0" presId="urn:microsoft.com/office/officeart/2018/2/layout/IconVerticalSolidList"/>
    <dgm:cxn modelId="{353F0D39-2CDB-454A-82B5-67DC8EBB2C5D}" type="presParOf" srcId="{4B33F291-97C4-4D71-8FDA-7DECA0990729}" destId="{0F87BF3D-F218-4902-BB32-675CA2553CE2}" srcOrd="1" destOrd="0" presId="urn:microsoft.com/office/officeart/2018/2/layout/IconVerticalSolidList"/>
    <dgm:cxn modelId="{7AF7F9BC-4F3B-47CC-8831-3BC4D17FF276}" type="presParOf" srcId="{4B33F291-97C4-4D71-8FDA-7DECA0990729}" destId="{9C7FEE99-08B8-4A71-A8C4-909C0F7D35EF}" srcOrd="2" destOrd="0" presId="urn:microsoft.com/office/officeart/2018/2/layout/IconVerticalSolidList"/>
    <dgm:cxn modelId="{55C472A2-10F4-4339-8B31-B9AD0CDCCDBC}" type="presParOf" srcId="{4B33F291-97C4-4D71-8FDA-7DECA0990729}" destId="{108413A4-9E60-4A59-AA4E-34DD379B2099}" srcOrd="3" destOrd="0" presId="urn:microsoft.com/office/officeart/2018/2/layout/IconVerticalSolidList"/>
    <dgm:cxn modelId="{840FF09D-881D-414F-A41D-E5398A8D7CA9}" type="presParOf" srcId="{60C90541-D1B5-4B0C-B61D-09779BC9A344}" destId="{3D806A15-432E-40C7-8605-75518DA0AF5A}" srcOrd="1" destOrd="0" presId="urn:microsoft.com/office/officeart/2018/2/layout/IconVerticalSolidList"/>
    <dgm:cxn modelId="{B7CBD2CF-0441-49B4-A58F-0FC73136D7BB}" type="presParOf" srcId="{60C90541-D1B5-4B0C-B61D-09779BC9A344}" destId="{DA595A28-134C-43B1-BB47-88BD3581EB92}" srcOrd="2" destOrd="0" presId="urn:microsoft.com/office/officeart/2018/2/layout/IconVerticalSolidList"/>
    <dgm:cxn modelId="{3AFF4024-25FD-437E-AA30-ECC9A352D141}" type="presParOf" srcId="{DA595A28-134C-43B1-BB47-88BD3581EB92}" destId="{4BEB4B1A-DBDA-4142-B81D-D9FF8F26A1C0}" srcOrd="0" destOrd="0" presId="urn:microsoft.com/office/officeart/2018/2/layout/IconVerticalSolidList"/>
    <dgm:cxn modelId="{998781F7-3368-4B51-8600-F92839BADEA2}" type="presParOf" srcId="{DA595A28-134C-43B1-BB47-88BD3581EB92}" destId="{66740FA5-0428-4930-9560-75194B3DC100}" srcOrd="1" destOrd="0" presId="urn:microsoft.com/office/officeart/2018/2/layout/IconVerticalSolidList"/>
    <dgm:cxn modelId="{A4FE942C-5E21-4051-B358-3C89C79BB925}" type="presParOf" srcId="{DA595A28-134C-43B1-BB47-88BD3581EB92}" destId="{90F53D44-8F5C-4559-B126-FBA7644347EA}" srcOrd="2" destOrd="0" presId="urn:microsoft.com/office/officeart/2018/2/layout/IconVerticalSolidList"/>
    <dgm:cxn modelId="{CFB5A870-46D0-4E99-BA45-678959C32AA4}" type="presParOf" srcId="{DA595A28-134C-43B1-BB47-88BD3581EB92}" destId="{8DE3AD44-E559-4488-9A15-BA6FC137E238}" srcOrd="3" destOrd="0" presId="urn:microsoft.com/office/officeart/2018/2/layout/IconVerticalSolidList"/>
    <dgm:cxn modelId="{31174407-DEF1-4A3C-B8B1-F828F3D53668}" type="presParOf" srcId="{60C90541-D1B5-4B0C-B61D-09779BC9A344}" destId="{6F6602C8-601D-4215-BF74-C786BA3A105C}" srcOrd="3" destOrd="0" presId="urn:microsoft.com/office/officeart/2018/2/layout/IconVerticalSolidList"/>
    <dgm:cxn modelId="{D6D3C152-6D39-4565-AD24-FEB267E35BB7}" type="presParOf" srcId="{60C90541-D1B5-4B0C-B61D-09779BC9A344}" destId="{0A926B43-11A7-45C8-82B4-7E5E74CE85F6}" srcOrd="4" destOrd="0" presId="urn:microsoft.com/office/officeart/2018/2/layout/IconVerticalSolidList"/>
    <dgm:cxn modelId="{9EB644C3-7878-4FC1-B4C7-0A22ADB9A7DD}" type="presParOf" srcId="{0A926B43-11A7-45C8-82B4-7E5E74CE85F6}" destId="{E439E76E-01CE-446B-89CA-D0CE47B06D98}" srcOrd="0" destOrd="0" presId="urn:microsoft.com/office/officeart/2018/2/layout/IconVerticalSolidList"/>
    <dgm:cxn modelId="{CD0CB2B3-0BAA-4E4B-A73B-5ED2739436B3}" type="presParOf" srcId="{0A926B43-11A7-45C8-82B4-7E5E74CE85F6}" destId="{D8907FBC-208C-4A45-A170-C717E61A61FE}" srcOrd="1" destOrd="0" presId="urn:microsoft.com/office/officeart/2018/2/layout/IconVerticalSolidList"/>
    <dgm:cxn modelId="{3F4CB867-71FA-43CF-B617-6A8C58C90964}" type="presParOf" srcId="{0A926B43-11A7-45C8-82B4-7E5E74CE85F6}" destId="{41B3F44D-21CE-480E-A9DC-097D671DD612}" srcOrd="2" destOrd="0" presId="urn:microsoft.com/office/officeart/2018/2/layout/IconVerticalSolidList"/>
    <dgm:cxn modelId="{EE1E1144-3196-4300-B0AC-AA846697D894}" type="presParOf" srcId="{0A926B43-11A7-45C8-82B4-7E5E74CE85F6}" destId="{5A14A98A-533A-4582-987B-8ECBCB27611E}" srcOrd="3" destOrd="0" presId="urn:microsoft.com/office/officeart/2018/2/layout/IconVerticalSolidList"/>
    <dgm:cxn modelId="{741907B0-37AC-4C03-9DF3-979FB6D31AAF}" type="presParOf" srcId="{60C90541-D1B5-4B0C-B61D-09779BC9A344}" destId="{140ADA4D-BF89-4356-8E87-C72DB1C6F7AF}" srcOrd="5" destOrd="0" presId="urn:microsoft.com/office/officeart/2018/2/layout/IconVerticalSolidList"/>
    <dgm:cxn modelId="{A9CF58FB-6DF9-418A-B60D-EECFB536679D}" type="presParOf" srcId="{60C90541-D1B5-4B0C-B61D-09779BC9A344}" destId="{4E5C4C8A-EE71-4106-A00B-A1D8A705D902}" srcOrd="6" destOrd="0" presId="urn:microsoft.com/office/officeart/2018/2/layout/IconVerticalSolidList"/>
    <dgm:cxn modelId="{28EB5D60-51AE-4A50-BE83-ECDAF55ACA9E}" type="presParOf" srcId="{4E5C4C8A-EE71-4106-A00B-A1D8A705D902}" destId="{CDEB85F2-EC85-4225-BCF1-F79B1B59CF6C}" srcOrd="0" destOrd="0" presId="urn:microsoft.com/office/officeart/2018/2/layout/IconVerticalSolidList"/>
    <dgm:cxn modelId="{E3A0269E-19FD-45DC-AFB9-8022E8150DFF}" type="presParOf" srcId="{4E5C4C8A-EE71-4106-A00B-A1D8A705D902}" destId="{F19C3D8F-D3EE-46FD-9EF9-047E262D1DBF}" srcOrd="1" destOrd="0" presId="urn:microsoft.com/office/officeart/2018/2/layout/IconVerticalSolidList"/>
    <dgm:cxn modelId="{5D4D5024-D5AD-4883-ABB9-5AD3A380D622}" type="presParOf" srcId="{4E5C4C8A-EE71-4106-A00B-A1D8A705D902}" destId="{2B700CEB-45AE-478F-814E-3027FDC539B6}" srcOrd="2" destOrd="0" presId="urn:microsoft.com/office/officeart/2018/2/layout/IconVerticalSolidList"/>
    <dgm:cxn modelId="{147879F9-AEA7-4CC8-9A3C-CB2521662137}" type="presParOf" srcId="{4E5C4C8A-EE71-4106-A00B-A1D8A705D902}" destId="{BB829268-FB8E-4383-B3F4-A1CDE9EDBFBA}" srcOrd="3" destOrd="0" presId="urn:microsoft.com/office/officeart/2018/2/layout/IconVerticalSolidList"/>
    <dgm:cxn modelId="{0881F626-107A-4B28-985E-5ED88257962C}" type="presParOf" srcId="{60C90541-D1B5-4B0C-B61D-09779BC9A344}" destId="{ECF4D850-4AB4-444B-925B-2FB20A941CC5}" srcOrd="7" destOrd="0" presId="urn:microsoft.com/office/officeart/2018/2/layout/IconVerticalSolidList"/>
    <dgm:cxn modelId="{A1482C7B-6DF7-44A5-86F1-499D05F83E4C}" type="presParOf" srcId="{60C90541-D1B5-4B0C-B61D-09779BC9A344}" destId="{01BDD1AE-503C-41F3-AC7C-A8E266CB7144}" srcOrd="8" destOrd="0" presId="urn:microsoft.com/office/officeart/2018/2/layout/IconVerticalSolidList"/>
    <dgm:cxn modelId="{A87D1C6F-5E00-49E2-8F28-1EFD88F5716F}" type="presParOf" srcId="{01BDD1AE-503C-41F3-AC7C-A8E266CB7144}" destId="{AC3D1810-F37F-403E-84AC-DE43DD17983F}" srcOrd="0" destOrd="0" presId="urn:microsoft.com/office/officeart/2018/2/layout/IconVerticalSolidList"/>
    <dgm:cxn modelId="{9B9AE3F9-76C7-487D-A51C-A78BE02BB6C1}" type="presParOf" srcId="{01BDD1AE-503C-41F3-AC7C-A8E266CB7144}" destId="{08302100-296A-4B18-B044-3D61713D1802}" srcOrd="1" destOrd="0" presId="urn:microsoft.com/office/officeart/2018/2/layout/IconVerticalSolidList"/>
    <dgm:cxn modelId="{FA3EF52A-E1CF-4210-8D0F-8AD341E0A99D}" type="presParOf" srcId="{01BDD1AE-503C-41F3-AC7C-A8E266CB7144}" destId="{A78579EE-9C27-46B6-8017-034A44EF5C3E}" srcOrd="2" destOrd="0" presId="urn:microsoft.com/office/officeart/2018/2/layout/IconVerticalSolidList"/>
    <dgm:cxn modelId="{689D3AD2-BF25-4A0A-B973-3E081401F52C}" type="presParOf" srcId="{01BDD1AE-503C-41F3-AC7C-A8E266CB7144}" destId="{3DF663F7-BCE1-44A7-A46B-A8A050B26E1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9A2E1CA-E39F-4859-8D47-4C36E78AB7D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A748E6E-526D-40DF-AF4C-D0545E9EB11E}">
      <dgm:prSet/>
      <dgm:spPr/>
      <dgm:t>
        <a:bodyPr/>
        <a:lstStyle/>
        <a:p>
          <a:pPr>
            <a:lnSpc>
              <a:spcPct val="100000"/>
            </a:lnSpc>
          </a:pPr>
          <a:r>
            <a:rPr lang="en-US" b="1" dirty="0"/>
            <a:t>Family (FY26): Rounded to Nearest Dollar</a:t>
          </a:r>
          <a:endParaRPr lang="en-US" dirty="0"/>
        </a:p>
      </dgm:t>
    </dgm:pt>
    <dgm:pt modelId="{7E494992-9D3E-42E5-B6E1-6D3872E49613}" type="parTrans" cxnId="{47F6A458-EE95-4824-B149-116B44405A4B}">
      <dgm:prSet/>
      <dgm:spPr/>
      <dgm:t>
        <a:bodyPr/>
        <a:lstStyle/>
        <a:p>
          <a:endParaRPr lang="en-US"/>
        </a:p>
      </dgm:t>
    </dgm:pt>
    <dgm:pt modelId="{0ECED51A-3E1B-451E-BAAE-18FB7DB44237}" type="sibTrans" cxnId="{47F6A458-EE95-4824-B149-116B44405A4B}">
      <dgm:prSet/>
      <dgm:spPr/>
      <dgm:t>
        <a:bodyPr/>
        <a:lstStyle/>
        <a:p>
          <a:endParaRPr lang="en-US"/>
        </a:p>
      </dgm:t>
    </dgm:pt>
    <dgm:pt modelId="{9645301C-0CD0-454E-8D77-746BDF2F41CE}">
      <dgm:prSet/>
      <dgm:spPr/>
      <dgm:t>
        <a:bodyPr/>
        <a:lstStyle/>
        <a:p>
          <a:pPr>
            <a:lnSpc>
              <a:spcPct val="100000"/>
            </a:lnSpc>
          </a:pPr>
          <a:r>
            <a:rPr lang="en-US" dirty="0"/>
            <a:t>Platinum:		$14,336</a:t>
          </a:r>
        </a:p>
      </dgm:t>
    </dgm:pt>
    <dgm:pt modelId="{84360392-A1D4-4B34-9A6E-DCE539CD6256}" type="parTrans" cxnId="{4068307D-9328-4E49-B1F0-1DA1CFB3E670}">
      <dgm:prSet/>
      <dgm:spPr/>
      <dgm:t>
        <a:bodyPr/>
        <a:lstStyle/>
        <a:p>
          <a:endParaRPr lang="en-US"/>
        </a:p>
      </dgm:t>
    </dgm:pt>
    <dgm:pt modelId="{A6ECBB4A-A953-4928-A2C7-1457790F446C}" type="sibTrans" cxnId="{4068307D-9328-4E49-B1F0-1DA1CFB3E670}">
      <dgm:prSet/>
      <dgm:spPr/>
      <dgm:t>
        <a:bodyPr/>
        <a:lstStyle/>
        <a:p>
          <a:endParaRPr lang="en-US"/>
        </a:p>
      </dgm:t>
    </dgm:pt>
    <dgm:pt modelId="{86E1CA1E-EB7E-4D1A-8390-B96DD3AB6B63}">
      <dgm:prSet/>
      <dgm:spPr/>
      <dgm:t>
        <a:bodyPr/>
        <a:lstStyle/>
        <a:p>
          <a:pPr>
            <a:lnSpc>
              <a:spcPct val="100000"/>
            </a:lnSpc>
          </a:pPr>
          <a:r>
            <a:rPr lang="en-US" dirty="0"/>
            <a:t>Gold:			$14,066</a:t>
          </a:r>
        </a:p>
      </dgm:t>
    </dgm:pt>
    <dgm:pt modelId="{7423BD22-0F08-4DE1-9562-6ECDF4EE70A3}" type="parTrans" cxnId="{3BA0898F-5335-4BCC-907F-B4F5E238EC93}">
      <dgm:prSet/>
      <dgm:spPr/>
      <dgm:t>
        <a:bodyPr/>
        <a:lstStyle/>
        <a:p>
          <a:endParaRPr lang="en-US"/>
        </a:p>
      </dgm:t>
    </dgm:pt>
    <dgm:pt modelId="{E1CE0B35-DCDB-4A7D-BA74-E1E13C7D4C99}" type="sibTrans" cxnId="{3BA0898F-5335-4BCC-907F-B4F5E238EC93}">
      <dgm:prSet/>
      <dgm:spPr/>
      <dgm:t>
        <a:bodyPr/>
        <a:lstStyle/>
        <a:p>
          <a:endParaRPr lang="en-US"/>
        </a:p>
      </dgm:t>
    </dgm:pt>
    <dgm:pt modelId="{38E6B54B-85F6-48DB-B1FA-982192967654}">
      <dgm:prSet/>
      <dgm:spPr/>
      <dgm:t>
        <a:bodyPr/>
        <a:lstStyle/>
        <a:p>
          <a:pPr>
            <a:lnSpc>
              <a:spcPct val="100000"/>
            </a:lnSpc>
          </a:pPr>
          <a:r>
            <a:rPr lang="en-US" b="1" dirty="0">
              <a:solidFill>
                <a:srgbClr val="FF0000"/>
              </a:solidFill>
              <a:highlight>
                <a:srgbClr val="FFFF00"/>
              </a:highlight>
            </a:rPr>
            <a:t>Gold CDHP:		$9,182</a:t>
          </a:r>
        </a:p>
      </dgm:t>
    </dgm:pt>
    <dgm:pt modelId="{65DF97C0-2B83-4E1E-B332-D1C2BAE0427B}" type="parTrans" cxnId="{C633CC97-7DE6-432F-8AD5-4E143FECBF8D}">
      <dgm:prSet/>
      <dgm:spPr/>
      <dgm:t>
        <a:bodyPr/>
        <a:lstStyle/>
        <a:p>
          <a:endParaRPr lang="en-US"/>
        </a:p>
      </dgm:t>
    </dgm:pt>
    <dgm:pt modelId="{97282ACB-9463-4FBD-8A7C-F78A48B844C3}" type="sibTrans" cxnId="{C633CC97-7DE6-432F-8AD5-4E143FECBF8D}">
      <dgm:prSet/>
      <dgm:spPr/>
      <dgm:t>
        <a:bodyPr/>
        <a:lstStyle/>
        <a:p>
          <a:endParaRPr lang="en-US"/>
        </a:p>
      </dgm:t>
    </dgm:pt>
    <dgm:pt modelId="{C1D8D013-361C-48E6-B08C-7E0591938707}">
      <dgm:prSet/>
      <dgm:spPr/>
      <dgm:t>
        <a:bodyPr/>
        <a:lstStyle/>
        <a:p>
          <a:pPr>
            <a:lnSpc>
              <a:spcPct val="100000"/>
            </a:lnSpc>
          </a:pPr>
          <a:r>
            <a:rPr lang="en-US" dirty="0"/>
            <a:t>Silver CDHP:		$11,746</a:t>
          </a:r>
        </a:p>
      </dgm:t>
    </dgm:pt>
    <dgm:pt modelId="{60E01895-E46B-45C1-BA1D-E77D3475019A}" type="parTrans" cxnId="{74BCFBF1-216C-4CDD-AA1E-F0BEB8312DB8}">
      <dgm:prSet/>
      <dgm:spPr/>
      <dgm:t>
        <a:bodyPr/>
        <a:lstStyle/>
        <a:p>
          <a:endParaRPr lang="en-US"/>
        </a:p>
      </dgm:t>
    </dgm:pt>
    <dgm:pt modelId="{0926698E-606F-4EEB-A070-D2DEAB10B36B}" type="sibTrans" cxnId="{74BCFBF1-216C-4CDD-AA1E-F0BEB8312DB8}">
      <dgm:prSet/>
      <dgm:spPr/>
      <dgm:t>
        <a:bodyPr/>
        <a:lstStyle/>
        <a:p>
          <a:endParaRPr lang="en-US"/>
        </a:p>
      </dgm:t>
    </dgm:pt>
    <dgm:pt modelId="{60C90541-D1B5-4B0C-B61D-09779BC9A344}" type="pres">
      <dgm:prSet presAssocID="{69A2E1CA-E39F-4859-8D47-4C36E78AB7D5}" presName="root" presStyleCnt="0">
        <dgm:presLayoutVars>
          <dgm:dir/>
          <dgm:resizeHandles val="exact"/>
        </dgm:presLayoutVars>
      </dgm:prSet>
      <dgm:spPr/>
    </dgm:pt>
    <dgm:pt modelId="{4B33F291-97C4-4D71-8FDA-7DECA0990729}" type="pres">
      <dgm:prSet presAssocID="{DA748E6E-526D-40DF-AF4C-D0545E9EB11E}" presName="compNode" presStyleCnt="0"/>
      <dgm:spPr/>
    </dgm:pt>
    <dgm:pt modelId="{9686C7A8-4E4C-4A92-9092-ACDEB9665CF8}" type="pres">
      <dgm:prSet presAssocID="{DA748E6E-526D-40DF-AF4C-D0545E9EB11E}" presName="bgRect" presStyleLbl="bgShp" presStyleIdx="0" presStyleCnt="5"/>
      <dgm:spPr/>
    </dgm:pt>
    <dgm:pt modelId="{0F87BF3D-F218-4902-BB32-675CA2553CE2}" type="pres">
      <dgm:prSet presAssocID="{DA748E6E-526D-40DF-AF4C-D0545E9EB11E}"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dio"/>
        </a:ext>
      </dgm:extLst>
    </dgm:pt>
    <dgm:pt modelId="{9C7FEE99-08B8-4A71-A8C4-909C0F7D35EF}" type="pres">
      <dgm:prSet presAssocID="{DA748E6E-526D-40DF-AF4C-D0545E9EB11E}" presName="spaceRect" presStyleCnt="0"/>
      <dgm:spPr/>
    </dgm:pt>
    <dgm:pt modelId="{108413A4-9E60-4A59-AA4E-34DD379B2099}" type="pres">
      <dgm:prSet presAssocID="{DA748E6E-526D-40DF-AF4C-D0545E9EB11E}" presName="parTx" presStyleLbl="revTx" presStyleIdx="0" presStyleCnt="5">
        <dgm:presLayoutVars>
          <dgm:chMax val="0"/>
          <dgm:chPref val="0"/>
        </dgm:presLayoutVars>
      </dgm:prSet>
      <dgm:spPr/>
    </dgm:pt>
    <dgm:pt modelId="{3D806A15-432E-40C7-8605-75518DA0AF5A}" type="pres">
      <dgm:prSet presAssocID="{0ECED51A-3E1B-451E-BAAE-18FB7DB44237}" presName="sibTrans" presStyleCnt="0"/>
      <dgm:spPr/>
    </dgm:pt>
    <dgm:pt modelId="{DA595A28-134C-43B1-BB47-88BD3581EB92}" type="pres">
      <dgm:prSet presAssocID="{9645301C-0CD0-454E-8D77-746BDF2F41CE}" presName="compNode" presStyleCnt="0"/>
      <dgm:spPr/>
    </dgm:pt>
    <dgm:pt modelId="{4BEB4B1A-DBDA-4142-B81D-D9FF8F26A1C0}" type="pres">
      <dgm:prSet presAssocID="{9645301C-0CD0-454E-8D77-746BDF2F41CE}" presName="bgRect" presStyleLbl="bgShp" presStyleIdx="1" presStyleCnt="5" custLinFactNeighborX="-39587" custLinFactNeighborY="-764"/>
      <dgm:spPr/>
    </dgm:pt>
    <dgm:pt modelId="{66740FA5-0428-4930-9560-75194B3DC100}" type="pres">
      <dgm:prSet presAssocID="{9645301C-0CD0-454E-8D77-746BDF2F41CE}"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a:ext>
      </dgm:extLst>
    </dgm:pt>
    <dgm:pt modelId="{90F53D44-8F5C-4559-B126-FBA7644347EA}" type="pres">
      <dgm:prSet presAssocID="{9645301C-0CD0-454E-8D77-746BDF2F41CE}" presName="spaceRect" presStyleCnt="0"/>
      <dgm:spPr/>
    </dgm:pt>
    <dgm:pt modelId="{8DE3AD44-E559-4488-9A15-BA6FC137E238}" type="pres">
      <dgm:prSet presAssocID="{9645301C-0CD0-454E-8D77-746BDF2F41CE}" presName="parTx" presStyleLbl="revTx" presStyleIdx="1" presStyleCnt="5">
        <dgm:presLayoutVars>
          <dgm:chMax val="0"/>
          <dgm:chPref val="0"/>
        </dgm:presLayoutVars>
      </dgm:prSet>
      <dgm:spPr/>
    </dgm:pt>
    <dgm:pt modelId="{6F6602C8-601D-4215-BF74-C786BA3A105C}" type="pres">
      <dgm:prSet presAssocID="{A6ECBB4A-A953-4928-A2C7-1457790F446C}" presName="sibTrans" presStyleCnt="0"/>
      <dgm:spPr/>
    </dgm:pt>
    <dgm:pt modelId="{0A926B43-11A7-45C8-82B4-7E5E74CE85F6}" type="pres">
      <dgm:prSet presAssocID="{86E1CA1E-EB7E-4D1A-8390-B96DD3AB6B63}" presName="compNode" presStyleCnt="0"/>
      <dgm:spPr/>
    </dgm:pt>
    <dgm:pt modelId="{E439E76E-01CE-446B-89CA-D0CE47B06D98}" type="pres">
      <dgm:prSet presAssocID="{86E1CA1E-EB7E-4D1A-8390-B96DD3AB6B63}" presName="bgRect" presStyleLbl="bgShp" presStyleIdx="2" presStyleCnt="5"/>
      <dgm:spPr/>
    </dgm:pt>
    <dgm:pt modelId="{D8907FBC-208C-4A45-A170-C717E61A61FE}" type="pres">
      <dgm:prSet presAssocID="{86E1CA1E-EB7E-4D1A-8390-B96DD3AB6B63}"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old bars"/>
        </a:ext>
      </dgm:extLst>
    </dgm:pt>
    <dgm:pt modelId="{41B3F44D-21CE-480E-A9DC-097D671DD612}" type="pres">
      <dgm:prSet presAssocID="{86E1CA1E-EB7E-4D1A-8390-B96DD3AB6B63}" presName="spaceRect" presStyleCnt="0"/>
      <dgm:spPr/>
    </dgm:pt>
    <dgm:pt modelId="{5A14A98A-533A-4582-987B-8ECBCB27611E}" type="pres">
      <dgm:prSet presAssocID="{86E1CA1E-EB7E-4D1A-8390-B96DD3AB6B63}" presName="parTx" presStyleLbl="revTx" presStyleIdx="2" presStyleCnt="5">
        <dgm:presLayoutVars>
          <dgm:chMax val="0"/>
          <dgm:chPref val="0"/>
        </dgm:presLayoutVars>
      </dgm:prSet>
      <dgm:spPr/>
    </dgm:pt>
    <dgm:pt modelId="{140ADA4D-BF89-4356-8E87-C72DB1C6F7AF}" type="pres">
      <dgm:prSet presAssocID="{E1CE0B35-DCDB-4A7D-BA74-E1E13C7D4C99}" presName="sibTrans" presStyleCnt="0"/>
      <dgm:spPr/>
    </dgm:pt>
    <dgm:pt modelId="{4E5C4C8A-EE71-4106-A00B-A1D8A705D902}" type="pres">
      <dgm:prSet presAssocID="{38E6B54B-85F6-48DB-B1FA-982192967654}" presName="compNode" presStyleCnt="0"/>
      <dgm:spPr/>
    </dgm:pt>
    <dgm:pt modelId="{CDEB85F2-EC85-4225-BCF1-F79B1B59CF6C}" type="pres">
      <dgm:prSet presAssocID="{38E6B54B-85F6-48DB-B1FA-982192967654}" presName="bgRect" presStyleLbl="bgShp" presStyleIdx="3" presStyleCnt="5" custLinFactNeighborX="-40581" custLinFactNeighborY="-5516"/>
      <dgm:spPr/>
    </dgm:pt>
    <dgm:pt modelId="{F19C3D8F-D3EE-46FD-9EF9-047E262D1DBF}" type="pres">
      <dgm:prSet presAssocID="{38E6B54B-85F6-48DB-B1FA-982192967654}"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ot of Gold"/>
        </a:ext>
      </dgm:extLst>
    </dgm:pt>
    <dgm:pt modelId="{2B700CEB-45AE-478F-814E-3027FDC539B6}" type="pres">
      <dgm:prSet presAssocID="{38E6B54B-85F6-48DB-B1FA-982192967654}" presName="spaceRect" presStyleCnt="0"/>
      <dgm:spPr/>
    </dgm:pt>
    <dgm:pt modelId="{BB829268-FB8E-4383-B3F4-A1CDE9EDBFBA}" type="pres">
      <dgm:prSet presAssocID="{38E6B54B-85F6-48DB-B1FA-982192967654}" presName="parTx" presStyleLbl="revTx" presStyleIdx="3" presStyleCnt="5">
        <dgm:presLayoutVars>
          <dgm:chMax val="0"/>
          <dgm:chPref val="0"/>
        </dgm:presLayoutVars>
      </dgm:prSet>
      <dgm:spPr/>
    </dgm:pt>
    <dgm:pt modelId="{ECF4D850-4AB4-444B-925B-2FB20A941CC5}" type="pres">
      <dgm:prSet presAssocID="{97282ACB-9463-4FBD-8A7C-F78A48B844C3}" presName="sibTrans" presStyleCnt="0"/>
      <dgm:spPr/>
    </dgm:pt>
    <dgm:pt modelId="{01BDD1AE-503C-41F3-AC7C-A8E266CB7144}" type="pres">
      <dgm:prSet presAssocID="{C1D8D013-361C-48E6-B08C-7E0591938707}" presName="compNode" presStyleCnt="0"/>
      <dgm:spPr/>
    </dgm:pt>
    <dgm:pt modelId="{AC3D1810-F37F-403E-84AC-DE43DD17983F}" type="pres">
      <dgm:prSet presAssocID="{C1D8D013-361C-48E6-B08C-7E0591938707}" presName="bgRect" presStyleLbl="bgShp" presStyleIdx="4" presStyleCnt="5"/>
      <dgm:spPr/>
    </dgm:pt>
    <dgm:pt modelId="{08302100-296A-4B18-B044-3D61713D1802}" type="pres">
      <dgm:prSet presAssocID="{C1D8D013-361C-48E6-B08C-7E0591938707}" presName="iconRect" presStyleLbl="node1" presStyleIdx="4" presStyleCnt="5"/>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ibbon"/>
        </a:ext>
      </dgm:extLst>
    </dgm:pt>
    <dgm:pt modelId="{A78579EE-9C27-46B6-8017-034A44EF5C3E}" type="pres">
      <dgm:prSet presAssocID="{C1D8D013-361C-48E6-B08C-7E0591938707}" presName="spaceRect" presStyleCnt="0"/>
      <dgm:spPr/>
    </dgm:pt>
    <dgm:pt modelId="{3DF663F7-BCE1-44A7-A46B-A8A050B26E16}" type="pres">
      <dgm:prSet presAssocID="{C1D8D013-361C-48E6-B08C-7E0591938707}" presName="parTx" presStyleLbl="revTx" presStyleIdx="4" presStyleCnt="5">
        <dgm:presLayoutVars>
          <dgm:chMax val="0"/>
          <dgm:chPref val="0"/>
        </dgm:presLayoutVars>
      </dgm:prSet>
      <dgm:spPr/>
    </dgm:pt>
  </dgm:ptLst>
  <dgm:cxnLst>
    <dgm:cxn modelId="{A18D1F46-CCF5-4D91-8B38-D238B0FDE34B}" type="presOf" srcId="{69A2E1CA-E39F-4859-8D47-4C36E78AB7D5}" destId="{60C90541-D1B5-4B0C-B61D-09779BC9A344}" srcOrd="0" destOrd="0" presId="urn:microsoft.com/office/officeart/2018/2/layout/IconVerticalSolidList"/>
    <dgm:cxn modelId="{468A8078-9EA6-4226-9FBC-582CDB3F764C}" type="presOf" srcId="{86E1CA1E-EB7E-4D1A-8390-B96DD3AB6B63}" destId="{5A14A98A-533A-4582-987B-8ECBCB27611E}" srcOrd="0" destOrd="0" presId="urn:microsoft.com/office/officeart/2018/2/layout/IconVerticalSolidList"/>
    <dgm:cxn modelId="{47F6A458-EE95-4824-B149-116B44405A4B}" srcId="{69A2E1CA-E39F-4859-8D47-4C36E78AB7D5}" destId="{DA748E6E-526D-40DF-AF4C-D0545E9EB11E}" srcOrd="0" destOrd="0" parTransId="{7E494992-9D3E-42E5-B6E1-6D3872E49613}" sibTransId="{0ECED51A-3E1B-451E-BAAE-18FB7DB44237}"/>
    <dgm:cxn modelId="{4068307D-9328-4E49-B1F0-1DA1CFB3E670}" srcId="{69A2E1CA-E39F-4859-8D47-4C36E78AB7D5}" destId="{9645301C-0CD0-454E-8D77-746BDF2F41CE}" srcOrd="1" destOrd="0" parTransId="{84360392-A1D4-4B34-9A6E-DCE539CD6256}" sibTransId="{A6ECBB4A-A953-4928-A2C7-1457790F446C}"/>
    <dgm:cxn modelId="{3BA0898F-5335-4BCC-907F-B4F5E238EC93}" srcId="{69A2E1CA-E39F-4859-8D47-4C36E78AB7D5}" destId="{86E1CA1E-EB7E-4D1A-8390-B96DD3AB6B63}" srcOrd="2" destOrd="0" parTransId="{7423BD22-0F08-4DE1-9562-6ECDF4EE70A3}" sibTransId="{E1CE0B35-DCDB-4A7D-BA74-E1E13C7D4C99}"/>
    <dgm:cxn modelId="{C633CC97-7DE6-432F-8AD5-4E143FECBF8D}" srcId="{69A2E1CA-E39F-4859-8D47-4C36E78AB7D5}" destId="{38E6B54B-85F6-48DB-B1FA-982192967654}" srcOrd="3" destOrd="0" parTransId="{65DF97C0-2B83-4E1E-B332-D1C2BAE0427B}" sibTransId="{97282ACB-9463-4FBD-8A7C-F78A48B844C3}"/>
    <dgm:cxn modelId="{091EC8A2-FD04-4AB2-B27A-F2DD2FCC8362}" type="presOf" srcId="{9645301C-0CD0-454E-8D77-746BDF2F41CE}" destId="{8DE3AD44-E559-4488-9A15-BA6FC137E238}" srcOrd="0" destOrd="0" presId="urn:microsoft.com/office/officeart/2018/2/layout/IconVerticalSolidList"/>
    <dgm:cxn modelId="{4ECA33A3-716D-4382-A901-32AF1B81BF02}" type="presOf" srcId="{C1D8D013-361C-48E6-B08C-7E0591938707}" destId="{3DF663F7-BCE1-44A7-A46B-A8A050B26E16}" srcOrd="0" destOrd="0" presId="urn:microsoft.com/office/officeart/2018/2/layout/IconVerticalSolidList"/>
    <dgm:cxn modelId="{6F7A9DA7-C449-43B8-A4E8-6ADDE3FB18E6}" type="presOf" srcId="{38E6B54B-85F6-48DB-B1FA-982192967654}" destId="{BB829268-FB8E-4383-B3F4-A1CDE9EDBFBA}" srcOrd="0" destOrd="0" presId="urn:microsoft.com/office/officeart/2018/2/layout/IconVerticalSolidList"/>
    <dgm:cxn modelId="{7A1F6FF0-1E78-4D87-894F-D30B3B3B03A2}" type="presOf" srcId="{DA748E6E-526D-40DF-AF4C-D0545E9EB11E}" destId="{108413A4-9E60-4A59-AA4E-34DD379B2099}" srcOrd="0" destOrd="0" presId="urn:microsoft.com/office/officeart/2018/2/layout/IconVerticalSolidList"/>
    <dgm:cxn modelId="{74BCFBF1-216C-4CDD-AA1E-F0BEB8312DB8}" srcId="{69A2E1CA-E39F-4859-8D47-4C36E78AB7D5}" destId="{C1D8D013-361C-48E6-B08C-7E0591938707}" srcOrd="4" destOrd="0" parTransId="{60E01895-E46B-45C1-BA1D-E77D3475019A}" sibTransId="{0926698E-606F-4EEB-A070-D2DEAB10B36B}"/>
    <dgm:cxn modelId="{7389B389-7103-4CF0-8321-0C62477F51E3}" type="presParOf" srcId="{60C90541-D1B5-4B0C-B61D-09779BC9A344}" destId="{4B33F291-97C4-4D71-8FDA-7DECA0990729}" srcOrd="0" destOrd="0" presId="urn:microsoft.com/office/officeart/2018/2/layout/IconVerticalSolidList"/>
    <dgm:cxn modelId="{B24616D5-3736-4B91-B505-8BC984E06787}" type="presParOf" srcId="{4B33F291-97C4-4D71-8FDA-7DECA0990729}" destId="{9686C7A8-4E4C-4A92-9092-ACDEB9665CF8}" srcOrd="0" destOrd="0" presId="urn:microsoft.com/office/officeart/2018/2/layout/IconVerticalSolidList"/>
    <dgm:cxn modelId="{353F0D39-2CDB-454A-82B5-67DC8EBB2C5D}" type="presParOf" srcId="{4B33F291-97C4-4D71-8FDA-7DECA0990729}" destId="{0F87BF3D-F218-4902-BB32-675CA2553CE2}" srcOrd="1" destOrd="0" presId="urn:microsoft.com/office/officeart/2018/2/layout/IconVerticalSolidList"/>
    <dgm:cxn modelId="{7AF7F9BC-4F3B-47CC-8831-3BC4D17FF276}" type="presParOf" srcId="{4B33F291-97C4-4D71-8FDA-7DECA0990729}" destId="{9C7FEE99-08B8-4A71-A8C4-909C0F7D35EF}" srcOrd="2" destOrd="0" presId="urn:microsoft.com/office/officeart/2018/2/layout/IconVerticalSolidList"/>
    <dgm:cxn modelId="{55C472A2-10F4-4339-8B31-B9AD0CDCCDBC}" type="presParOf" srcId="{4B33F291-97C4-4D71-8FDA-7DECA0990729}" destId="{108413A4-9E60-4A59-AA4E-34DD379B2099}" srcOrd="3" destOrd="0" presId="urn:microsoft.com/office/officeart/2018/2/layout/IconVerticalSolidList"/>
    <dgm:cxn modelId="{840FF09D-881D-414F-A41D-E5398A8D7CA9}" type="presParOf" srcId="{60C90541-D1B5-4B0C-B61D-09779BC9A344}" destId="{3D806A15-432E-40C7-8605-75518DA0AF5A}" srcOrd="1" destOrd="0" presId="urn:microsoft.com/office/officeart/2018/2/layout/IconVerticalSolidList"/>
    <dgm:cxn modelId="{B7CBD2CF-0441-49B4-A58F-0FC73136D7BB}" type="presParOf" srcId="{60C90541-D1B5-4B0C-B61D-09779BC9A344}" destId="{DA595A28-134C-43B1-BB47-88BD3581EB92}" srcOrd="2" destOrd="0" presId="urn:microsoft.com/office/officeart/2018/2/layout/IconVerticalSolidList"/>
    <dgm:cxn modelId="{3AFF4024-25FD-437E-AA30-ECC9A352D141}" type="presParOf" srcId="{DA595A28-134C-43B1-BB47-88BD3581EB92}" destId="{4BEB4B1A-DBDA-4142-B81D-D9FF8F26A1C0}" srcOrd="0" destOrd="0" presId="urn:microsoft.com/office/officeart/2018/2/layout/IconVerticalSolidList"/>
    <dgm:cxn modelId="{998781F7-3368-4B51-8600-F92839BADEA2}" type="presParOf" srcId="{DA595A28-134C-43B1-BB47-88BD3581EB92}" destId="{66740FA5-0428-4930-9560-75194B3DC100}" srcOrd="1" destOrd="0" presId="urn:microsoft.com/office/officeart/2018/2/layout/IconVerticalSolidList"/>
    <dgm:cxn modelId="{A4FE942C-5E21-4051-B358-3C89C79BB925}" type="presParOf" srcId="{DA595A28-134C-43B1-BB47-88BD3581EB92}" destId="{90F53D44-8F5C-4559-B126-FBA7644347EA}" srcOrd="2" destOrd="0" presId="urn:microsoft.com/office/officeart/2018/2/layout/IconVerticalSolidList"/>
    <dgm:cxn modelId="{CFB5A870-46D0-4E99-BA45-678959C32AA4}" type="presParOf" srcId="{DA595A28-134C-43B1-BB47-88BD3581EB92}" destId="{8DE3AD44-E559-4488-9A15-BA6FC137E238}" srcOrd="3" destOrd="0" presId="urn:microsoft.com/office/officeart/2018/2/layout/IconVerticalSolidList"/>
    <dgm:cxn modelId="{31174407-DEF1-4A3C-B8B1-F828F3D53668}" type="presParOf" srcId="{60C90541-D1B5-4B0C-B61D-09779BC9A344}" destId="{6F6602C8-601D-4215-BF74-C786BA3A105C}" srcOrd="3" destOrd="0" presId="urn:microsoft.com/office/officeart/2018/2/layout/IconVerticalSolidList"/>
    <dgm:cxn modelId="{D6D3C152-6D39-4565-AD24-FEB267E35BB7}" type="presParOf" srcId="{60C90541-D1B5-4B0C-B61D-09779BC9A344}" destId="{0A926B43-11A7-45C8-82B4-7E5E74CE85F6}" srcOrd="4" destOrd="0" presId="urn:microsoft.com/office/officeart/2018/2/layout/IconVerticalSolidList"/>
    <dgm:cxn modelId="{9EB644C3-7878-4FC1-B4C7-0A22ADB9A7DD}" type="presParOf" srcId="{0A926B43-11A7-45C8-82B4-7E5E74CE85F6}" destId="{E439E76E-01CE-446B-89CA-D0CE47B06D98}" srcOrd="0" destOrd="0" presId="urn:microsoft.com/office/officeart/2018/2/layout/IconVerticalSolidList"/>
    <dgm:cxn modelId="{CD0CB2B3-0BAA-4E4B-A73B-5ED2739436B3}" type="presParOf" srcId="{0A926B43-11A7-45C8-82B4-7E5E74CE85F6}" destId="{D8907FBC-208C-4A45-A170-C717E61A61FE}" srcOrd="1" destOrd="0" presId="urn:microsoft.com/office/officeart/2018/2/layout/IconVerticalSolidList"/>
    <dgm:cxn modelId="{3F4CB867-71FA-43CF-B617-6A8C58C90964}" type="presParOf" srcId="{0A926B43-11A7-45C8-82B4-7E5E74CE85F6}" destId="{41B3F44D-21CE-480E-A9DC-097D671DD612}" srcOrd="2" destOrd="0" presId="urn:microsoft.com/office/officeart/2018/2/layout/IconVerticalSolidList"/>
    <dgm:cxn modelId="{EE1E1144-3196-4300-B0AC-AA846697D894}" type="presParOf" srcId="{0A926B43-11A7-45C8-82B4-7E5E74CE85F6}" destId="{5A14A98A-533A-4582-987B-8ECBCB27611E}" srcOrd="3" destOrd="0" presId="urn:microsoft.com/office/officeart/2018/2/layout/IconVerticalSolidList"/>
    <dgm:cxn modelId="{741907B0-37AC-4C03-9DF3-979FB6D31AAF}" type="presParOf" srcId="{60C90541-D1B5-4B0C-B61D-09779BC9A344}" destId="{140ADA4D-BF89-4356-8E87-C72DB1C6F7AF}" srcOrd="5" destOrd="0" presId="urn:microsoft.com/office/officeart/2018/2/layout/IconVerticalSolidList"/>
    <dgm:cxn modelId="{A9CF58FB-6DF9-418A-B60D-EECFB536679D}" type="presParOf" srcId="{60C90541-D1B5-4B0C-B61D-09779BC9A344}" destId="{4E5C4C8A-EE71-4106-A00B-A1D8A705D902}" srcOrd="6" destOrd="0" presId="urn:microsoft.com/office/officeart/2018/2/layout/IconVerticalSolidList"/>
    <dgm:cxn modelId="{28EB5D60-51AE-4A50-BE83-ECDAF55ACA9E}" type="presParOf" srcId="{4E5C4C8A-EE71-4106-A00B-A1D8A705D902}" destId="{CDEB85F2-EC85-4225-BCF1-F79B1B59CF6C}" srcOrd="0" destOrd="0" presId="urn:microsoft.com/office/officeart/2018/2/layout/IconVerticalSolidList"/>
    <dgm:cxn modelId="{E3A0269E-19FD-45DC-AFB9-8022E8150DFF}" type="presParOf" srcId="{4E5C4C8A-EE71-4106-A00B-A1D8A705D902}" destId="{F19C3D8F-D3EE-46FD-9EF9-047E262D1DBF}" srcOrd="1" destOrd="0" presId="urn:microsoft.com/office/officeart/2018/2/layout/IconVerticalSolidList"/>
    <dgm:cxn modelId="{5D4D5024-D5AD-4883-ABB9-5AD3A380D622}" type="presParOf" srcId="{4E5C4C8A-EE71-4106-A00B-A1D8A705D902}" destId="{2B700CEB-45AE-478F-814E-3027FDC539B6}" srcOrd="2" destOrd="0" presId="urn:microsoft.com/office/officeart/2018/2/layout/IconVerticalSolidList"/>
    <dgm:cxn modelId="{147879F9-AEA7-4CC8-9A3C-CB2521662137}" type="presParOf" srcId="{4E5C4C8A-EE71-4106-A00B-A1D8A705D902}" destId="{BB829268-FB8E-4383-B3F4-A1CDE9EDBFBA}" srcOrd="3" destOrd="0" presId="urn:microsoft.com/office/officeart/2018/2/layout/IconVerticalSolidList"/>
    <dgm:cxn modelId="{0881F626-107A-4B28-985E-5ED88257962C}" type="presParOf" srcId="{60C90541-D1B5-4B0C-B61D-09779BC9A344}" destId="{ECF4D850-4AB4-444B-925B-2FB20A941CC5}" srcOrd="7" destOrd="0" presId="urn:microsoft.com/office/officeart/2018/2/layout/IconVerticalSolidList"/>
    <dgm:cxn modelId="{A1482C7B-6DF7-44A5-86F1-499D05F83E4C}" type="presParOf" srcId="{60C90541-D1B5-4B0C-B61D-09779BC9A344}" destId="{01BDD1AE-503C-41F3-AC7C-A8E266CB7144}" srcOrd="8" destOrd="0" presId="urn:microsoft.com/office/officeart/2018/2/layout/IconVerticalSolidList"/>
    <dgm:cxn modelId="{A87D1C6F-5E00-49E2-8F28-1EFD88F5716F}" type="presParOf" srcId="{01BDD1AE-503C-41F3-AC7C-A8E266CB7144}" destId="{AC3D1810-F37F-403E-84AC-DE43DD17983F}" srcOrd="0" destOrd="0" presId="urn:microsoft.com/office/officeart/2018/2/layout/IconVerticalSolidList"/>
    <dgm:cxn modelId="{9B9AE3F9-76C7-487D-A51C-A78BE02BB6C1}" type="presParOf" srcId="{01BDD1AE-503C-41F3-AC7C-A8E266CB7144}" destId="{08302100-296A-4B18-B044-3D61713D1802}" srcOrd="1" destOrd="0" presId="urn:microsoft.com/office/officeart/2018/2/layout/IconVerticalSolidList"/>
    <dgm:cxn modelId="{FA3EF52A-E1CF-4210-8D0F-8AD341E0A99D}" type="presParOf" srcId="{01BDD1AE-503C-41F3-AC7C-A8E266CB7144}" destId="{A78579EE-9C27-46B6-8017-034A44EF5C3E}" srcOrd="2" destOrd="0" presId="urn:microsoft.com/office/officeart/2018/2/layout/IconVerticalSolidList"/>
    <dgm:cxn modelId="{689D3AD2-BF25-4A0A-B973-3E081401F52C}" type="presParOf" srcId="{01BDD1AE-503C-41F3-AC7C-A8E266CB7144}" destId="{3DF663F7-BCE1-44A7-A46B-A8A050B26E1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754DF56-72C3-4A8D-817A-CC345E1D46F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BCA213B-4F93-4070-81F3-738B21E22B1A}">
      <dgm:prSet/>
      <dgm:spPr/>
      <dgm:t>
        <a:bodyPr/>
        <a:lstStyle/>
        <a:p>
          <a:r>
            <a:rPr lang="en-US" dirty="0"/>
            <a:t>Click on: </a:t>
          </a:r>
        </a:p>
        <a:p>
          <a:r>
            <a:rPr lang="en-US" dirty="0">
              <a:hlinkClick xmlns:r="http://schemas.openxmlformats.org/officeDocument/2006/relationships" r:id="rId1"/>
            </a:rPr>
            <a:t>https://vehi.org/licensed-employee/</a:t>
          </a:r>
          <a:endParaRPr lang="en-US" dirty="0"/>
        </a:p>
      </dgm:t>
    </dgm:pt>
    <dgm:pt modelId="{0BF43B2C-A1CD-46D3-8C82-6C9F22124064}" type="parTrans" cxnId="{36BDAE97-003A-4B81-94CA-717F8EFEDBE2}">
      <dgm:prSet/>
      <dgm:spPr/>
      <dgm:t>
        <a:bodyPr/>
        <a:lstStyle/>
        <a:p>
          <a:endParaRPr lang="en-US"/>
        </a:p>
      </dgm:t>
    </dgm:pt>
    <dgm:pt modelId="{40844E65-FD18-4218-B073-CBF2DC6E6BEB}" type="sibTrans" cxnId="{36BDAE97-003A-4B81-94CA-717F8EFEDBE2}">
      <dgm:prSet/>
      <dgm:spPr/>
      <dgm:t>
        <a:bodyPr/>
        <a:lstStyle/>
        <a:p>
          <a:endParaRPr lang="en-US"/>
        </a:p>
      </dgm:t>
    </dgm:pt>
    <dgm:pt modelId="{2627FEA5-5A30-4E4B-A05D-93568B7C6C6F}">
      <dgm:prSet/>
      <dgm:spPr/>
      <dgm:t>
        <a:bodyPr/>
        <a:lstStyle/>
        <a:p>
          <a:r>
            <a:rPr lang="en-US" dirty="0"/>
            <a:t>You will also find at these links a:</a:t>
          </a:r>
        </a:p>
        <a:p>
          <a:r>
            <a:rPr lang="en-US" dirty="0">
              <a:hlinkClick xmlns:r="http://schemas.openxmlformats.org/officeDocument/2006/relationships" r:id="rId2"/>
            </a:rPr>
            <a:t>Plan Comparison for Licensed Employees </a:t>
          </a:r>
          <a:endParaRPr lang="en-US" dirty="0"/>
        </a:p>
        <a:p>
          <a:r>
            <a:rPr lang="en-US" dirty="0">
              <a:hlinkClick xmlns:r="http://schemas.openxmlformats.org/officeDocument/2006/relationships" r:id="rId3"/>
            </a:rPr>
            <a:t>Cost Comparison for Licensed Employees</a:t>
          </a:r>
          <a:endParaRPr lang="en-US" dirty="0"/>
        </a:p>
      </dgm:t>
    </dgm:pt>
    <dgm:pt modelId="{D847E4E1-6477-46E6-AAEF-C10C4D1BC8CF}" type="parTrans" cxnId="{9BE40B2A-0A9D-4276-8EC6-DDBC036C9551}">
      <dgm:prSet/>
      <dgm:spPr/>
      <dgm:t>
        <a:bodyPr/>
        <a:lstStyle/>
        <a:p>
          <a:endParaRPr lang="en-US"/>
        </a:p>
      </dgm:t>
    </dgm:pt>
    <dgm:pt modelId="{2A1592D0-DBE1-4757-A5BC-772019172E79}" type="sibTrans" cxnId="{9BE40B2A-0A9D-4276-8EC6-DDBC036C9551}">
      <dgm:prSet/>
      <dgm:spPr/>
      <dgm:t>
        <a:bodyPr/>
        <a:lstStyle/>
        <a:p>
          <a:endParaRPr lang="en-US"/>
        </a:p>
      </dgm:t>
    </dgm:pt>
    <dgm:pt modelId="{4DE2EFBC-94BB-4A12-8E40-277F7B3E854F}" type="pres">
      <dgm:prSet presAssocID="{7754DF56-72C3-4A8D-817A-CC345E1D46FD}" presName="linear" presStyleCnt="0">
        <dgm:presLayoutVars>
          <dgm:animLvl val="lvl"/>
          <dgm:resizeHandles val="exact"/>
        </dgm:presLayoutVars>
      </dgm:prSet>
      <dgm:spPr/>
    </dgm:pt>
    <dgm:pt modelId="{3C533FD0-C8F5-4641-A633-CCE8E3B73BB6}" type="pres">
      <dgm:prSet presAssocID="{2BCA213B-4F93-4070-81F3-738B21E22B1A}" presName="parentText" presStyleLbl="node1" presStyleIdx="0" presStyleCnt="2">
        <dgm:presLayoutVars>
          <dgm:chMax val="0"/>
          <dgm:bulletEnabled val="1"/>
        </dgm:presLayoutVars>
      </dgm:prSet>
      <dgm:spPr/>
    </dgm:pt>
    <dgm:pt modelId="{7BABCED9-A8DF-4B20-AC42-72FCCB6B5521}" type="pres">
      <dgm:prSet presAssocID="{40844E65-FD18-4218-B073-CBF2DC6E6BEB}" presName="spacer" presStyleCnt="0"/>
      <dgm:spPr/>
    </dgm:pt>
    <dgm:pt modelId="{4054B4A1-8E36-4D94-90D6-85C129B341D3}" type="pres">
      <dgm:prSet presAssocID="{2627FEA5-5A30-4E4B-A05D-93568B7C6C6F}" presName="parentText" presStyleLbl="node1" presStyleIdx="1" presStyleCnt="2">
        <dgm:presLayoutVars>
          <dgm:chMax val="0"/>
          <dgm:bulletEnabled val="1"/>
        </dgm:presLayoutVars>
      </dgm:prSet>
      <dgm:spPr/>
    </dgm:pt>
  </dgm:ptLst>
  <dgm:cxnLst>
    <dgm:cxn modelId="{9BE40B2A-0A9D-4276-8EC6-DDBC036C9551}" srcId="{7754DF56-72C3-4A8D-817A-CC345E1D46FD}" destId="{2627FEA5-5A30-4E4B-A05D-93568B7C6C6F}" srcOrd="1" destOrd="0" parTransId="{D847E4E1-6477-46E6-AAEF-C10C4D1BC8CF}" sibTransId="{2A1592D0-DBE1-4757-A5BC-772019172E79}"/>
    <dgm:cxn modelId="{04B7DB75-E545-44CB-9919-8DCBAA8278FE}" type="presOf" srcId="{7754DF56-72C3-4A8D-817A-CC345E1D46FD}" destId="{4DE2EFBC-94BB-4A12-8E40-277F7B3E854F}" srcOrd="0" destOrd="0" presId="urn:microsoft.com/office/officeart/2005/8/layout/vList2"/>
    <dgm:cxn modelId="{36BDAE97-003A-4B81-94CA-717F8EFEDBE2}" srcId="{7754DF56-72C3-4A8D-817A-CC345E1D46FD}" destId="{2BCA213B-4F93-4070-81F3-738B21E22B1A}" srcOrd="0" destOrd="0" parTransId="{0BF43B2C-A1CD-46D3-8C82-6C9F22124064}" sibTransId="{40844E65-FD18-4218-B073-CBF2DC6E6BEB}"/>
    <dgm:cxn modelId="{09FDFEB0-33BA-46A1-8A44-93C77AFD57C1}" type="presOf" srcId="{2BCA213B-4F93-4070-81F3-738B21E22B1A}" destId="{3C533FD0-C8F5-4641-A633-CCE8E3B73BB6}" srcOrd="0" destOrd="0" presId="urn:microsoft.com/office/officeart/2005/8/layout/vList2"/>
    <dgm:cxn modelId="{F044D0E0-3B1D-444C-8489-F9148602DB67}" type="presOf" srcId="{2627FEA5-5A30-4E4B-A05D-93568B7C6C6F}" destId="{4054B4A1-8E36-4D94-90D6-85C129B341D3}" srcOrd="0" destOrd="0" presId="urn:microsoft.com/office/officeart/2005/8/layout/vList2"/>
    <dgm:cxn modelId="{69A39AAA-7591-4DB9-AC2B-D2671DB24A2B}" type="presParOf" srcId="{4DE2EFBC-94BB-4A12-8E40-277F7B3E854F}" destId="{3C533FD0-C8F5-4641-A633-CCE8E3B73BB6}" srcOrd="0" destOrd="0" presId="urn:microsoft.com/office/officeart/2005/8/layout/vList2"/>
    <dgm:cxn modelId="{1B9A9245-FE3E-4A41-8D0B-CC4F70DC3F91}" type="presParOf" srcId="{4DE2EFBC-94BB-4A12-8E40-277F7B3E854F}" destId="{7BABCED9-A8DF-4B20-AC42-72FCCB6B5521}" srcOrd="1" destOrd="0" presId="urn:microsoft.com/office/officeart/2005/8/layout/vList2"/>
    <dgm:cxn modelId="{BA8316D1-5C5C-471D-A88F-CF41338070F1}" type="presParOf" srcId="{4DE2EFBC-94BB-4A12-8E40-277F7B3E854F}" destId="{4054B4A1-8E36-4D94-90D6-85C129B341D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E472AC5-3B67-44E4-854D-9177D0A18E0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18B5824-6FC4-4D09-BAD9-8000651936E5}">
      <dgm:prSet/>
      <dgm:spPr/>
      <dgm:t>
        <a:bodyPr/>
        <a:lstStyle/>
        <a:p>
          <a:pPr>
            <a:lnSpc>
              <a:spcPct val="100000"/>
            </a:lnSpc>
          </a:pPr>
          <a:r>
            <a:rPr lang="en-US"/>
            <a:t>end of 2025</a:t>
          </a:r>
        </a:p>
      </dgm:t>
    </dgm:pt>
    <dgm:pt modelId="{33FC2E6E-6F3B-437B-A78A-7D25FD1CB107}" type="parTrans" cxnId="{FCF21BE2-05CD-492A-B797-E3A23A262709}">
      <dgm:prSet/>
      <dgm:spPr/>
      <dgm:t>
        <a:bodyPr/>
        <a:lstStyle/>
        <a:p>
          <a:endParaRPr lang="en-US"/>
        </a:p>
      </dgm:t>
    </dgm:pt>
    <dgm:pt modelId="{146752BC-B46C-4416-88B5-6EB60B8DBA0C}" type="sibTrans" cxnId="{FCF21BE2-05CD-492A-B797-E3A23A262709}">
      <dgm:prSet/>
      <dgm:spPr/>
      <dgm:t>
        <a:bodyPr/>
        <a:lstStyle/>
        <a:p>
          <a:endParaRPr lang="en-US"/>
        </a:p>
      </dgm:t>
    </dgm:pt>
    <dgm:pt modelId="{642501B7-0319-468C-BD89-0D937730CC99}">
      <dgm:prSet/>
      <dgm:spPr/>
      <dgm:t>
        <a:bodyPr/>
        <a:lstStyle/>
        <a:p>
          <a:pPr>
            <a:lnSpc>
              <a:spcPct val="100000"/>
            </a:lnSpc>
          </a:pPr>
          <a:r>
            <a:rPr lang="en-US"/>
            <a:t>If you have funds in an HSA at the end of 2025, but elect a VEHI plan with an HRA in 2026, what happens to the HSA funds?</a:t>
          </a:r>
        </a:p>
      </dgm:t>
    </dgm:pt>
    <dgm:pt modelId="{3CE33DBE-4A04-4E2F-9BA0-91F4CF2C2A53}" type="parTrans" cxnId="{4E62BC99-73AA-4BD4-84CD-185EBA9772E0}">
      <dgm:prSet/>
      <dgm:spPr/>
      <dgm:t>
        <a:bodyPr/>
        <a:lstStyle/>
        <a:p>
          <a:endParaRPr lang="en-US"/>
        </a:p>
      </dgm:t>
    </dgm:pt>
    <dgm:pt modelId="{143CFE02-2775-4E30-894A-094800C94550}" type="sibTrans" cxnId="{4E62BC99-73AA-4BD4-84CD-185EBA9772E0}">
      <dgm:prSet/>
      <dgm:spPr/>
      <dgm:t>
        <a:bodyPr/>
        <a:lstStyle/>
        <a:p>
          <a:endParaRPr lang="en-US"/>
        </a:p>
      </dgm:t>
    </dgm:pt>
    <dgm:pt modelId="{C93F928F-BD76-499D-9802-E19EB6E360B4}">
      <dgm:prSet/>
      <dgm:spPr/>
      <dgm:t>
        <a:bodyPr/>
        <a:lstStyle/>
        <a:p>
          <a:pPr>
            <a:lnSpc>
              <a:spcPct val="100000"/>
            </a:lnSpc>
          </a:pPr>
          <a:r>
            <a:rPr lang="en-US"/>
            <a:t>2026</a:t>
          </a:r>
        </a:p>
      </dgm:t>
    </dgm:pt>
    <dgm:pt modelId="{E36100BA-2F69-451F-B3D1-37E2E6452E9A}" type="parTrans" cxnId="{2E05039E-2F0A-4936-A61E-E895320B84E7}">
      <dgm:prSet/>
      <dgm:spPr/>
      <dgm:t>
        <a:bodyPr/>
        <a:lstStyle/>
        <a:p>
          <a:endParaRPr lang="en-US"/>
        </a:p>
      </dgm:t>
    </dgm:pt>
    <dgm:pt modelId="{15E04DE4-692F-4FEE-B944-486C58793B4D}" type="sibTrans" cxnId="{2E05039E-2F0A-4936-A61E-E895320B84E7}">
      <dgm:prSet/>
      <dgm:spPr/>
      <dgm:t>
        <a:bodyPr/>
        <a:lstStyle/>
        <a:p>
          <a:endParaRPr lang="en-US"/>
        </a:p>
      </dgm:t>
    </dgm:pt>
    <dgm:pt modelId="{A62609EF-1B0D-48A0-B8A9-FE030C12AFA8}">
      <dgm:prSet/>
      <dgm:spPr/>
      <dgm:t>
        <a:bodyPr/>
        <a:lstStyle/>
        <a:p>
          <a:pPr>
            <a:lnSpc>
              <a:spcPct val="100000"/>
            </a:lnSpc>
          </a:pPr>
          <a:r>
            <a:rPr lang="en-US"/>
            <a:t>The HSA money remains with you, the employee.  </a:t>
          </a:r>
        </a:p>
        <a:p>
          <a:pPr>
            <a:lnSpc>
              <a:spcPct val="100000"/>
            </a:lnSpc>
          </a:pPr>
          <a:r>
            <a:rPr lang="en-US"/>
            <a:t>It is not forfeited if you elect an HRA in 2026.</a:t>
          </a:r>
        </a:p>
      </dgm:t>
    </dgm:pt>
    <dgm:pt modelId="{58199FBC-8F02-45E4-8024-195200DA327A}" type="parTrans" cxnId="{7767A7BC-0B65-4126-929A-D2A94D342F45}">
      <dgm:prSet/>
      <dgm:spPr/>
      <dgm:t>
        <a:bodyPr/>
        <a:lstStyle/>
        <a:p>
          <a:endParaRPr lang="en-US"/>
        </a:p>
      </dgm:t>
    </dgm:pt>
    <dgm:pt modelId="{9A8790BC-1591-4A2B-A980-3DDFB7AED686}" type="sibTrans" cxnId="{7767A7BC-0B65-4126-929A-D2A94D342F45}">
      <dgm:prSet/>
      <dgm:spPr/>
      <dgm:t>
        <a:bodyPr/>
        <a:lstStyle/>
        <a:p>
          <a:endParaRPr lang="en-US"/>
        </a:p>
      </dgm:t>
    </dgm:pt>
    <dgm:pt modelId="{6B7F4817-0AE5-4AAF-91EA-2D8716C049A2}">
      <dgm:prSet/>
      <dgm:spPr/>
      <dgm:t>
        <a:bodyPr/>
        <a:lstStyle/>
        <a:p>
          <a:pPr>
            <a:lnSpc>
              <a:spcPct val="100000"/>
            </a:lnSpc>
          </a:pPr>
          <a:r>
            <a:rPr lang="en-US"/>
            <a:t>2026 and later</a:t>
          </a:r>
        </a:p>
      </dgm:t>
    </dgm:pt>
    <dgm:pt modelId="{30FCFEDF-6889-4976-A69E-89A552B905C6}" type="parTrans" cxnId="{3586E480-5587-4F7C-8283-2D9903FD7591}">
      <dgm:prSet/>
      <dgm:spPr/>
      <dgm:t>
        <a:bodyPr/>
        <a:lstStyle/>
        <a:p>
          <a:endParaRPr lang="en-US"/>
        </a:p>
      </dgm:t>
    </dgm:pt>
    <dgm:pt modelId="{3F79F476-90EE-4220-8BBC-542B4874DBA5}" type="sibTrans" cxnId="{3586E480-5587-4F7C-8283-2D9903FD7591}">
      <dgm:prSet/>
      <dgm:spPr/>
      <dgm:t>
        <a:bodyPr/>
        <a:lstStyle/>
        <a:p>
          <a:endParaRPr lang="en-US"/>
        </a:p>
      </dgm:t>
    </dgm:pt>
    <dgm:pt modelId="{60B366B7-6B04-4130-9ABA-96A46A4B27CE}">
      <dgm:prSet/>
      <dgm:spPr/>
      <dgm:t>
        <a:bodyPr/>
        <a:lstStyle/>
        <a:p>
          <a:pPr>
            <a:lnSpc>
              <a:spcPct val="100000"/>
            </a:lnSpc>
          </a:pPr>
          <a:r>
            <a:rPr lang="en-US"/>
            <a:t>HSA funds can pay for medical expenses in 2026 or later, provided those same expenses were NOT paid for by HRA funds – no “double dipping” allowed.</a:t>
          </a:r>
        </a:p>
      </dgm:t>
    </dgm:pt>
    <dgm:pt modelId="{22165059-359C-449E-A818-BA609F53272C}" type="parTrans" cxnId="{0CEA0F0E-BFD0-48EA-9DF0-970D29B33EC4}">
      <dgm:prSet/>
      <dgm:spPr/>
      <dgm:t>
        <a:bodyPr/>
        <a:lstStyle/>
        <a:p>
          <a:endParaRPr lang="en-US"/>
        </a:p>
      </dgm:t>
    </dgm:pt>
    <dgm:pt modelId="{89AA0652-08C6-476B-AAAA-BC9BC66785B7}" type="sibTrans" cxnId="{0CEA0F0E-BFD0-48EA-9DF0-970D29B33EC4}">
      <dgm:prSet/>
      <dgm:spPr/>
      <dgm:t>
        <a:bodyPr/>
        <a:lstStyle/>
        <a:p>
          <a:endParaRPr lang="en-US"/>
        </a:p>
      </dgm:t>
    </dgm:pt>
    <dgm:pt modelId="{A484B1D8-BD77-42E4-B3CB-35EB0EE76B0E}" type="pres">
      <dgm:prSet presAssocID="{CE472AC5-3B67-44E4-854D-9177D0A18E08}" presName="root" presStyleCnt="0">
        <dgm:presLayoutVars>
          <dgm:dir/>
          <dgm:resizeHandles val="exact"/>
        </dgm:presLayoutVars>
      </dgm:prSet>
      <dgm:spPr/>
    </dgm:pt>
    <dgm:pt modelId="{447EF883-3D87-4B43-BBFA-09797BD1E5C2}" type="pres">
      <dgm:prSet presAssocID="{D18B5824-6FC4-4D09-BAD9-8000651936E5}" presName="compNode" presStyleCnt="0"/>
      <dgm:spPr/>
    </dgm:pt>
    <dgm:pt modelId="{8DB31C98-08A1-4311-8718-ADC57C543CA8}" type="pres">
      <dgm:prSet presAssocID="{D18B5824-6FC4-4D09-BAD9-8000651936E5}" presName="bgRect" presStyleLbl="bgShp" presStyleIdx="0" presStyleCnt="3"/>
      <dgm:spPr/>
    </dgm:pt>
    <dgm:pt modelId="{4D7144EA-C67D-4807-92ED-65FAE8E5F5C3}" type="pres">
      <dgm:prSet presAssocID="{D18B5824-6FC4-4D09-BAD9-8000651936E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2C965058-96EF-4D05-B432-F139965FD751}" type="pres">
      <dgm:prSet presAssocID="{D18B5824-6FC4-4D09-BAD9-8000651936E5}" presName="spaceRect" presStyleCnt="0"/>
      <dgm:spPr/>
    </dgm:pt>
    <dgm:pt modelId="{7DD79E2C-9E89-4BCC-99DA-9F64BC7FFCE4}" type="pres">
      <dgm:prSet presAssocID="{D18B5824-6FC4-4D09-BAD9-8000651936E5}" presName="parTx" presStyleLbl="revTx" presStyleIdx="0" presStyleCnt="6">
        <dgm:presLayoutVars>
          <dgm:chMax val="0"/>
          <dgm:chPref val="0"/>
        </dgm:presLayoutVars>
      </dgm:prSet>
      <dgm:spPr/>
    </dgm:pt>
    <dgm:pt modelId="{EB48E9E3-0868-4637-A0B0-1DCEAD13EB0A}" type="pres">
      <dgm:prSet presAssocID="{D18B5824-6FC4-4D09-BAD9-8000651936E5}" presName="desTx" presStyleLbl="revTx" presStyleIdx="1" presStyleCnt="6">
        <dgm:presLayoutVars/>
      </dgm:prSet>
      <dgm:spPr/>
    </dgm:pt>
    <dgm:pt modelId="{394A6E15-2A72-4615-BCB5-B673828AE993}" type="pres">
      <dgm:prSet presAssocID="{146752BC-B46C-4416-88B5-6EB60B8DBA0C}" presName="sibTrans" presStyleCnt="0"/>
      <dgm:spPr/>
    </dgm:pt>
    <dgm:pt modelId="{06291539-B841-4C14-A7C6-7D45871EBB78}" type="pres">
      <dgm:prSet presAssocID="{C93F928F-BD76-499D-9802-E19EB6E360B4}" presName="compNode" presStyleCnt="0"/>
      <dgm:spPr/>
    </dgm:pt>
    <dgm:pt modelId="{FDC9B734-5F6C-4AEE-BA7A-48244E41B0B3}" type="pres">
      <dgm:prSet presAssocID="{C93F928F-BD76-499D-9802-E19EB6E360B4}" presName="bgRect" presStyleLbl="bgShp" presStyleIdx="1" presStyleCnt="3"/>
      <dgm:spPr/>
    </dgm:pt>
    <dgm:pt modelId="{9A4166EC-DB2A-4B43-9C24-57B435E019D7}" type="pres">
      <dgm:prSet presAssocID="{C93F928F-BD76-499D-9802-E19EB6E360B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tract"/>
        </a:ext>
      </dgm:extLst>
    </dgm:pt>
    <dgm:pt modelId="{7F182F63-D0A4-44F5-9F86-F8A10241EB20}" type="pres">
      <dgm:prSet presAssocID="{C93F928F-BD76-499D-9802-E19EB6E360B4}" presName="spaceRect" presStyleCnt="0"/>
      <dgm:spPr/>
    </dgm:pt>
    <dgm:pt modelId="{ADF1EA7F-B61A-402E-BDB0-892DAD4A0C49}" type="pres">
      <dgm:prSet presAssocID="{C93F928F-BD76-499D-9802-E19EB6E360B4}" presName="parTx" presStyleLbl="revTx" presStyleIdx="2" presStyleCnt="6">
        <dgm:presLayoutVars>
          <dgm:chMax val="0"/>
          <dgm:chPref val="0"/>
        </dgm:presLayoutVars>
      </dgm:prSet>
      <dgm:spPr/>
    </dgm:pt>
    <dgm:pt modelId="{D1C39053-D7F5-4439-BB8D-A4B63BF9B453}" type="pres">
      <dgm:prSet presAssocID="{C93F928F-BD76-499D-9802-E19EB6E360B4}" presName="desTx" presStyleLbl="revTx" presStyleIdx="3" presStyleCnt="6">
        <dgm:presLayoutVars/>
      </dgm:prSet>
      <dgm:spPr/>
    </dgm:pt>
    <dgm:pt modelId="{DC280BD3-7D8B-4FE9-980F-110889769336}" type="pres">
      <dgm:prSet presAssocID="{15E04DE4-692F-4FEE-B944-486C58793B4D}" presName="sibTrans" presStyleCnt="0"/>
      <dgm:spPr/>
    </dgm:pt>
    <dgm:pt modelId="{775964DE-3E94-4ECE-94C3-357CC8A01518}" type="pres">
      <dgm:prSet presAssocID="{6B7F4817-0AE5-4AAF-91EA-2D8716C049A2}" presName="compNode" presStyleCnt="0"/>
      <dgm:spPr/>
    </dgm:pt>
    <dgm:pt modelId="{B4A13E3B-8028-43C8-AAEC-48B0000934D3}" type="pres">
      <dgm:prSet presAssocID="{6B7F4817-0AE5-4AAF-91EA-2D8716C049A2}" presName="bgRect" presStyleLbl="bgShp" presStyleIdx="2" presStyleCnt="3"/>
      <dgm:spPr/>
    </dgm:pt>
    <dgm:pt modelId="{BA1B7A94-0C15-4F93-AEBD-6CCB90A9555F}" type="pres">
      <dgm:prSet presAssocID="{6B7F4817-0AE5-4AAF-91EA-2D8716C049A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08648CA6-199E-4013-A8BF-5F459835E693}" type="pres">
      <dgm:prSet presAssocID="{6B7F4817-0AE5-4AAF-91EA-2D8716C049A2}" presName="spaceRect" presStyleCnt="0"/>
      <dgm:spPr/>
    </dgm:pt>
    <dgm:pt modelId="{4A137A8C-69A3-4806-B27A-8B8EA9C4A750}" type="pres">
      <dgm:prSet presAssocID="{6B7F4817-0AE5-4AAF-91EA-2D8716C049A2}" presName="parTx" presStyleLbl="revTx" presStyleIdx="4" presStyleCnt="6">
        <dgm:presLayoutVars>
          <dgm:chMax val="0"/>
          <dgm:chPref val="0"/>
        </dgm:presLayoutVars>
      </dgm:prSet>
      <dgm:spPr/>
    </dgm:pt>
    <dgm:pt modelId="{D5BBABD0-B519-4B4D-A7E1-B332211C4ED8}" type="pres">
      <dgm:prSet presAssocID="{6B7F4817-0AE5-4AAF-91EA-2D8716C049A2}" presName="desTx" presStyleLbl="revTx" presStyleIdx="5" presStyleCnt="6">
        <dgm:presLayoutVars/>
      </dgm:prSet>
      <dgm:spPr/>
    </dgm:pt>
  </dgm:ptLst>
  <dgm:cxnLst>
    <dgm:cxn modelId="{0CEA0F0E-BFD0-48EA-9DF0-970D29B33EC4}" srcId="{6B7F4817-0AE5-4AAF-91EA-2D8716C049A2}" destId="{60B366B7-6B04-4130-9ABA-96A46A4B27CE}" srcOrd="0" destOrd="0" parTransId="{22165059-359C-449E-A818-BA609F53272C}" sibTransId="{89AA0652-08C6-476B-AAAA-BC9BC66785B7}"/>
    <dgm:cxn modelId="{4896D327-D42C-47F1-8D79-C8516EBD1E2A}" type="presOf" srcId="{A62609EF-1B0D-48A0-B8A9-FE030C12AFA8}" destId="{D1C39053-D7F5-4439-BB8D-A4B63BF9B453}" srcOrd="0" destOrd="0" presId="urn:microsoft.com/office/officeart/2018/2/layout/IconVerticalSolidList"/>
    <dgm:cxn modelId="{27D34837-6858-4A10-B7BD-D25A76631D08}" type="presOf" srcId="{6B7F4817-0AE5-4AAF-91EA-2D8716C049A2}" destId="{4A137A8C-69A3-4806-B27A-8B8EA9C4A750}" srcOrd="0" destOrd="0" presId="urn:microsoft.com/office/officeart/2018/2/layout/IconVerticalSolidList"/>
    <dgm:cxn modelId="{FA38C64F-A04A-4499-8F4F-82BACE9FAA0A}" type="presOf" srcId="{CE472AC5-3B67-44E4-854D-9177D0A18E08}" destId="{A484B1D8-BD77-42E4-B3CB-35EB0EE76B0E}" srcOrd="0" destOrd="0" presId="urn:microsoft.com/office/officeart/2018/2/layout/IconVerticalSolidList"/>
    <dgm:cxn modelId="{3586E480-5587-4F7C-8283-2D9903FD7591}" srcId="{CE472AC5-3B67-44E4-854D-9177D0A18E08}" destId="{6B7F4817-0AE5-4AAF-91EA-2D8716C049A2}" srcOrd="2" destOrd="0" parTransId="{30FCFEDF-6889-4976-A69E-89A552B905C6}" sibTransId="{3F79F476-90EE-4220-8BBC-542B4874DBA5}"/>
    <dgm:cxn modelId="{4E62BC99-73AA-4BD4-84CD-185EBA9772E0}" srcId="{D18B5824-6FC4-4D09-BAD9-8000651936E5}" destId="{642501B7-0319-468C-BD89-0D937730CC99}" srcOrd="0" destOrd="0" parTransId="{3CE33DBE-4A04-4E2F-9BA0-91F4CF2C2A53}" sibTransId="{143CFE02-2775-4E30-894A-094800C94550}"/>
    <dgm:cxn modelId="{8ED8139D-2F56-4ECA-AFBB-3CADF6D15568}" type="presOf" srcId="{D18B5824-6FC4-4D09-BAD9-8000651936E5}" destId="{7DD79E2C-9E89-4BCC-99DA-9F64BC7FFCE4}" srcOrd="0" destOrd="0" presId="urn:microsoft.com/office/officeart/2018/2/layout/IconVerticalSolidList"/>
    <dgm:cxn modelId="{2E05039E-2F0A-4936-A61E-E895320B84E7}" srcId="{CE472AC5-3B67-44E4-854D-9177D0A18E08}" destId="{C93F928F-BD76-499D-9802-E19EB6E360B4}" srcOrd="1" destOrd="0" parTransId="{E36100BA-2F69-451F-B3D1-37E2E6452E9A}" sibTransId="{15E04DE4-692F-4FEE-B944-486C58793B4D}"/>
    <dgm:cxn modelId="{6D7CFCA1-B1CA-4EF0-AF42-AD775C5E4C00}" type="presOf" srcId="{60B366B7-6B04-4130-9ABA-96A46A4B27CE}" destId="{D5BBABD0-B519-4B4D-A7E1-B332211C4ED8}" srcOrd="0" destOrd="0" presId="urn:microsoft.com/office/officeart/2018/2/layout/IconVerticalSolidList"/>
    <dgm:cxn modelId="{7767A7BC-0B65-4126-929A-D2A94D342F45}" srcId="{C93F928F-BD76-499D-9802-E19EB6E360B4}" destId="{A62609EF-1B0D-48A0-B8A9-FE030C12AFA8}" srcOrd="0" destOrd="0" parTransId="{58199FBC-8F02-45E4-8024-195200DA327A}" sibTransId="{9A8790BC-1591-4A2B-A980-3DDFB7AED686}"/>
    <dgm:cxn modelId="{A2F4ABBF-C210-4B34-A293-8C0DA1A4B19C}" type="presOf" srcId="{C93F928F-BD76-499D-9802-E19EB6E360B4}" destId="{ADF1EA7F-B61A-402E-BDB0-892DAD4A0C49}" srcOrd="0" destOrd="0" presId="urn:microsoft.com/office/officeart/2018/2/layout/IconVerticalSolidList"/>
    <dgm:cxn modelId="{C393D3DE-B60C-4C1E-AC3B-9DBBDF6AE007}" type="presOf" srcId="{642501B7-0319-468C-BD89-0D937730CC99}" destId="{EB48E9E3-0868-4637-A0B0-1DCEAD13EB0A}" srcOrd="0" destOrd="0" presId="urn:microsoft.com/office/officeart/2018/2/layout/IconVerticalSolidList"/>
    <dgm:cxn modelId="{FCF21BE2-05CD-492A-B797-E3A23A262709}" srcId="{CE472AC5-3B67-44E4-854D-9177D0A18E08}" destId="{D18B5824-6FC4-4D09-BAD9-8000651936E5}" srcOrd="0" destOrd="0" parTransId="{33FC2E6E-6F3B-437B-A78A-7D25FD1CB107}" sibTransId="{146752BC-B46C-4416-88B5-6EB60B8DBA0C}"/>
    <dgm:cxn modelId="{5BBD7AD6-868E-4E7C-97A2-0CF7B40FFD41}" type="presParOf" srcId="{A484B1D8-BD77-42E4-B3CB-35EB0EE76B0E}" destId="{447EF883-3D87-4B43-BBFA-09797BD1E5C2}" srcOrd="0" destOrd="0" presId="urn:microsoft.com/office/officeart/2018/2/layout/IconVerticalSolidList"/>
    <dgm:cxn modelId="{95E2427E-6ED2-4ADB-B3DD-4C7C871516A3}" type="presParOf" srcId="{447EF883-3D87-4B43-BBFA-09797BD1E5C2}" destId="{8DB31C98-08A1-4311-8718-ADC57C543CA8}" srcOrd="0" destOrd="0" presId="urn:microsoft.com/office/officeart/2018/2/layout/IconVerticalSolidList"/>
    <dgm:cxn modelId="{A5DFA1A4-1396-4667-94E8-A67E8C3A6ED6}" type="presParOf" srcId="{447EF883-3D87-4B43-BBFA-09797BD1E5C2}" destId="{4D7144EA-C67D-4807-92ED-65FAE8E5F5C3}" srcOrd="1" destOrd="0" presId="urn:microsoft.com/office/officeart/2018/2/layout/IconVerticalSolidList"/>
    <dgm:cxn modelId="{7D8760C4-C857-4097-9673-C41B7F8D092F}" type="presParOf" srcId="{447EF883-3D87-4B43-BBFA-09797BD1E5C2}" destId="{2C965058-96EF-4D05-B432-F139965FD751}" srcOrd="2" destOrd="0" presId="urn:microsoft.com/office/officeart/2018/2/layout/IconVerticalSolidList"/>
    <dgm:cxn modelId="{F03192D3-B5F0-42E7-9793-0043EA5DDE7B}" type="presParOf" srcId="{447EF883-3D87-4B43-BBFA-09797BD1E5C2}" destId="{7DD79E2C-9E89-4BCC-99DA-9F64BC7FFCE4}" srcOrd="3" destOrd="0" presId="urn:microsoft.com/office/officeart/2018/2/layout/IconVerticalSolidList"/>
    <dgm:cxn modelId="{170166F4-54B7-465B-9337-AB6E7ED6E111}" type="presParOf" srcId="{447EF883-3D87-4B43-BBFA-09797BD1E5C2}" destId="{EB48E9E3-0868-4637-A0B0-1DCEAD13EB0A}" srcOrd="4" destOrd="0" presId="urn:microsoft.com/office/officeart/2018/2/layout/IconVerticalSolidList"/>
    <dgm:cxn modelId="{93F35EAC-57A8-4F89-8FF2-0928497F909B}" type="presParOf" srcId="{A484B1D8-BD77-42E4-B3CB-35EB0EE76B0E}" destId="{394A6E15-2A72-4615-BCB5-B673828AE993}" srcOrd="1" destOrd="0" presId="urn:microsoft.com/office/officeart/2018/2/layout/IconVerticalSolidList"/>
    <dgm:cxn modelId="{5B0FA0E4-FE02-4435-992F-E916620487DE}" type="presParOf" srcId="{A484B1D8-BD77-42E4-B3CB-35EB0EE76B0E}" destId="{06291539-B841-4C14-A7C6-7D45871EBB78}" srcOrd="2" destOrd="0" presId="urn:microsoft.com/office/officeart/2018/2/layout/IconVerticalSolidList"/>
    <dgm:cxn modelId="{344458C7-DF5E-4836-AA6A-EAAF13960BB7}" type="presParOf" srcId="{06291539-B841-4C14-A7C6-7D45871EBB78}" destId="{FDC9B734-5F6C-4AEE-BA7A-48244E41B0B3}" srcOrd="0" destOrd="0" presId="urn:microsoft.com/office/officeart/2018/2/layout/IconVerticalSolidList"/>
    <dgm:cxn modelId="{E6954A39-1120-4DBA-99CB-13F1E1834749}" type="presParOf" srcId="{06291539-B841-4C14-A7C6-7D45871EBB78}" destId="{9A4166EC-DB2A-4B43-9C24-57B435E019D7}" srcOrd="1" destOrd="0" presId="urn:microsoft.com/office/officeart/2018/2/layout/IconVerticalSolidList"/>
    <dgm:cxn modelId="{C603FAD3-26EC-4A9E-911D-7CD0768BAE06}" type="presParOf" srcId="{06291539-B841-4C14-A7C6-7D45871EBB78}" destId="{7F182F63-D0A4-44F5-9F86-F8A10241EB20}" srcOrd="2" destOrd="0" presId="urn:microsoft.com/office/officeart/2018/2/layout/IconVerticalSolidList"/>
    <dgm:cxn modelId="{8289C4E0-4988-4C51-BB19-30ACF1AB13A3}" type="presParOf" srcId="{06291539-B841-4C14-A7C6-7D45871EBB78}" destId="{ADF1EA7F-B61A-402E-BDB0-892DAD4A0C49}" srcOrd="3" destOrd="0" presId="urn:microsoft.com/office/officeart/2018/2/layout/IconVerticalSolidList"/>
    <dgm:cxn modelId="{64BFA3EF-8D15-4F88-9CAB-CC87F8B63623}" type="presParOf" srcId="{06291539-B841-4C14-A7C6-7D45871EBB78}" destId="{D1C39053-D7F5-4439-BB8D-A4B63BF9B453}" srcOrd="4" destOrd="0" presId="urn:microsoft.com/office/officeart/2018/2/layout/IconVerticalSolidList"/>
    <dgm:cxn modelId="{7B3DA5BB-5838-4860-BC46-0818D29E29FF}" type="presParOf" srcId="{A484B1D8-BD77-42E4-B3CB-35EB0EE76B0E}" destId="{DC280BD3-7D8B-4FE9-980F-110889769336}" srcOrd="3" destOrd="0" presId="urn:microsoft.com/office/officeart/2018/2/layout/IconVerticalSolidList"/>
    <dgm:cxn modelId="{12592582-A96A-44B4-9A28-F741468BB4AB}" type="presParOf" srcId="{A484B1D8-BD77-42E4-B3CB-35EB0EE76B0E}" destId="{775964DE-3E94-4ECE-94C3-357CC8A01518}" srcOrd="4" destOrd="0" presId="urn:microsoft.com/office/officeart/2018/2/layout/IconVerticalSolidList"/>
    <dgm:cxn modelId="{63FA6C77-82BA-440E-84C9-25929449B80E}" type="presParOf" srcId="{775964DE-3E94-4ECE-94C3-357CC8A01518}" destId="{B4A13E3B-8028-43C8-AAEC-48B0000934D3}" srcOrd="0" destOrd="0" presId="urn:microsoft.com/office/officeart/2018/2/layout/IconVerticalSolidList"/>
    <dgm:cxn modelId="{07173D5F-F8AE-42D3-B34D-FA9CFCCDFE8B}" type="presParOf" srcId="{775964DE-3E94-4ECE-94C3-357CC8A01518}" destId="{BA1B7A94-0C15-4F93-AEBD-6CCB90A9555F}" srcOrd="1" destOrd="0" presId="urn:microsoft.com/office/officeart/2018/2/layout/IconVerticalSolidList"/>
    <dgm:cxn modelId="{CE2A6F4B-38D9-4D28-AFF8-8033EDE5AD29}" type="presParOf" srcId="{775964DE-3E94-4ECE-94C3-357CC8A01518}" destId="{08648CA6-199E-4013-A8BF-5F459835E693}" srcOrd="2" destOrd="0" presId="urn:microsoft.com/office/officeart/2018/2/layout/IconVerticalSolidList"/>
    <dgm:cxn modelId="{BB2E7FF2-9410-4083-9375-069FBE4DB06F}" type="presParOf" srcId="{775964DE-3E94-4ECE-94C3-357CC8A01518}" destId="{4A137A8C-69A3-4806-B27A-8B8EA9C4A750}" srcOrd="3" destOrd="0" presId="urn:microsoft.com/office/officeart/2018/2/layout/IconVerticalSolidList"/>
    <dgm:cxn modelId="{3B4C1F26-4707-4D44-883D-8F375C59E8A5}" type="presParOf" srcId="{775964DE-3E94-4ECE-94C3-357CC8A01518}" destId="{D5BBABD0-B519-4B4D-A7E1-B332211C4ED8}"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40CF9E-B95F-478E-BCC1-7F4AE8F798F0}">
      <dsp:nvSpPr>
        <dsp:cNvPr id="0" name=""/>
        <dsp:cNvSpPr/>
      </dsp:nvSpPr>
      <dsp:spPr>
        <a:xfrm rot="5400000">
          <a:off x="5285271" y="-1707718"/>
          <a:ext cx="2000143" cy="5915616"/>
        </a:xfrm>
        <a:prstGeom prst="round2SameRect">
          <a:avLst/>
        </a:prstGeom>
        <a:solidFill>
          <a:schemeClr val="accent2">
            <a:alpha val="90000"/>
            <a:tint val="40000"/>
            <a:hueOff val="0"/>
            <a:satOff val="0"/>
            <a:lumOff val="0"/>
            <a:alphaOff val="0"/>
          </a:schemeClr>
        </a:solidFill>
        <a:ln w="635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You </a:t>
          </a:r>
          <a:r>
            <a:rPr lang="en-US" sz="2300" b="0" kern="1200" dirty="0"/>
            <a:t>may remain in the same plan </a:t>
          </a:r>
          <a:r>
            <a:rPr lang="en-US" sz="2300" kern="1200" dirty="0"/>
            <a:t>you are in now.  </a:t>
          </a:r>
        </a:p>
        <a:p>
          <a:pPr marL="228600" lvl="1" indent="-228600" algn="l" defTabSz="1022350">
            <a:lnSpc>
              <a:spcPct val="90000"/>
            </a:lnSpc>
            <a:spcBef>
              <a:spcPct val="0"/>
            </a:spcBef>
            <a:spcAft>
              <a:spcPct val="15000"/>
            </a:spcAft>
            <a:buChar char="•"/>
          </a:pPr>
          <a:r>
            <a:rPr lang="en-US" sz="2300" kern="1200" dirty="0"/>
            <a:t>Unless required by your central office, you don’t need to sign-up again </a:t>
          </a:r>
          <a:r>
            <a:rPr lang="en-US" sz="2300" b="0" kern="1200" dirty="0"/>
            <a:t>to keep the same plan.</a:t>
          </a:r>
        </a:p>
      </dsp:txBody>
      <dsp:txXfrm rot="-5400000">
        <a:off x="3327535" y="347657"/>
        <a:ext cx="5817977" cy="1804865"/>
      </dsp:txXfrm>
    </dsp:sp>
    <dsp:sp modelId="{D27EA058-B99E-4E9E-9238-09AE0E978A52}">
      <dsp:nvSpPr>
        <dsp:cNvPr id="0" name=""/>
        <dsp:cNvSpPr/>
      </dsp:nvSpPr>
      <dsp:spPr>
        <a:xfrm>
          <a:off x="0" y="0"/>
          <a:ext cx="3327534" cy="25001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b="1" kern="1200" dirty="0"/>
            <a:t>No employee is required to CHANGE VEHI </a:t>
          </a:r>
          <a:r>
            <a:rPr lang="en-US" sz="3000" b="1" u="none" kern="1200" dirty="0"/>
            <a:t>benefit plans </a:t>
          </a:r>
          <a:r>
            <a:rPr lang="en-US" sz="3000" b="1" kern="1200" dirty="0"/>
            <a:t>in 2026.</a:t>
          </a:r>
          <a:endParaRPr lang="en-US" sz="3000" kern="1200" dirty="0"/>
        </a:p>
      </dsp:txBody>
      <dsp:txXfrm>
        <a:off x="122049" y="122049"/>
        <a:ext cx="3083436" cy="22560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594EC-1611-4618-9DD1-231D08E14235}">
      <dsp:nvSpPr>
        <dsp:cNvPr id="0" name=""/>
        <dsp:cNvSpPr/>
      </dsp:nvSpPr>
      <dsp:spPr>
        <a:xfrm>
          <a:off x="0" y="1514962"/>
          <a:ext cx="4780416" cy="6552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1439A91-72A5-4E8D-8F4C-2E6FB8EE721C}">
      <dsp:nvSpPr>
        <dsp:cNvPr id="0" name=""/>
        <dsp:cNvSpPr/>
      </dsp:nvSpPr>
      <dsp:spPr>
        <a:xfrm>
          <a:off x="239020" y="1131203"/>
          <a:ext cx="3346291" cy="7675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6482" tIns="0" rIns="126482" bIns="0" numCol="1" spcCol="1270" anchor="ctr" anchorCtr="0">
          <a:noAutofit/>
        </a:bodyPr>
        <a:lstStyle/>
        <a:p>
          <a:pPr marL="0" lvl="0" indent="0" algn="l" defTabSz="1155700">
            <a:lnSpc>
              <a:spcPct val="90000"/>
            </a:lnSpc>
            <a:spcBef>
              <a:spcPct val="0"/>
            </a:spcBef>
            <a:spcAft>
              <a:spcPct val="35000"/>
            </a:spcAft>
            <a:buNone/>
          </a:pPr>
          <a:r>
            <a:rPr lang="en-US" sz="2600" kern="1200"/>
            <a:t>What is it?  </a:t>
          </a:r>
        </a:p>
      </dsp:txBody>
      <dsp:txXfrm>
        <a:off x="276487" y="1168670"/>
        <a:ext cx="3271357" cy="692586"/>
      </dsp:txXfrm>
    </dsp:sp>
    <dsp:sp modelId="{4DCD3702-2451-4E20-9EB8-83CE1DE2EF3B}">
      <dsp:nvSpPr>
        <dsp:cNvPr id="0" name=""/>
        <dsp:cNvSpPr/>
      </dsp:nvSpPr>
      <dsp:spPr>
        <a:xfrm>
          <a:off x="0" y="2694323"/>
          <a:ext cx="4780416" cy="655200"/>
        </a:xfrm>
        <a:prstGeom prst="rect">
          <a:avLst/>
        </a:prstGeom>
        <a:solidFill>
          <a:schemeClr val="lt1">
            <a:alpha val="90000"/>
            <a:hueOff val="0"/>
            <a:satOff val="0"/>
            <a:lumOff val="0"/>
            <a:alphaOff val="0"/>
          </a:schemeClr>
        </a:solidFill>
        <a:ln w="12700" cap="flat" cmpd="sng" algn="ctr">
          <a:solidFill>
            <a:schemeClr val="accent5">
              <a:hueOff val="-9981745"/>
              <a:satOff val="-15454"/>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F72350-0C19-462C-93B0-B3BC3F85AA29}">
      <dsp:nvSpPr>
        <dsp:cNvPr id="0" name=""/>
        <dsp:cNvSpPr/>
      </dsp:nvSpPr>
      <dsp:spPr>
        <a:xfrm>
          <a:off x="239020" y="2310563"/>
          <a:ext cx="3346291" cy="767520"/>
        </a:xfrm>
        <a:prstGeom prst="roundRect">
          <a:avLst/>
        </a:prstGeom>
        <a:solidFill>
          <a:schemeClr val="accent5">
            <a:hueOff val="-9981745"/>
            <a:satOff val="-15454"/>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6482" tIns="0" rIns="126482" bIns="0" numCol="1" spcCol="1270" anchor="ctr" anchorCtr="0">
          <a:noAutofit/>
        </a:bodyPr>
        <a:lstStyle/>
        <a:p>
          <a:pPr marL="0" lvl="0" indent="0" algn="l" defTabSz="1155700">
            <a:lnSpc>
              <a:spcPct val="90000"/>
            </a:lnSpc>
            <a:spcBef>
              <a:spcPct val="0"/>
            </a:spcBef>
            <a:spcAft>
              <a:spcPct val="35000"/>
            </a:spcAft>
            <a:buNone/>
          </a:pPr>
          <a:r>
            <a:rPr lang="en-US" sz="2600" kern="1200"/>
            <a:t>Why should you care?</a:t>
          </a:r>
        </a:p>
      </dsp:txBody>
      <dsp:txXfrm>
        <a:off x="276487" y="2348030"/>
        <a:ext cx="3271357"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C7A8-4E4C-4A92-9092-ACDEB9665CF8}">
      <dsp:nvSpPr>
        <dsp:cNvPr id="0" name=""/>
        <dsp:cNvSpPr/>
      </dsp:nvSpPr>
      <dsp:spPr>
        <a:xfrm>
          <a:off x="0" y="48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87BF3D-F218-4902-BB32-675CA2553CE2}">
      <dsp:nvSpPr>
        <dsp:cNvPr id="0" name=""/>
        <dsp:cNvSpPr/>
      </dsp:nvSpPr>
      <dsp:spPr>
        <a:xfrm>
          <a:off x="313393" y="237966"/>
          <a:ext cx="569806" cy="569806"/>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8413A4-9E60-4A59-AA4E-34DD379B2099}">
      <dsp:nvSpPr>
        <dsp:cNvPr id="0" name=""/>
        <dsp:cNvSpPr/>
      </dsp:nvSpPr>
      <dsp:spPr>
        <a:xfrm>
          <a:off x="1196593" y="4863"/>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90000"/>
            </a:lnSpc>
            <a:spcBef>
              <a:spcPct val="0"/>
            </a:spcBef>
            <a:spcAft>
              <a:spcPct val="35000"/>
            </a:spcAft>
            <a:buNone/>
          </a:pPr>
          <a:r>
            <a:rPr lang="en-US" sz="1900" b="1" kern="1200" dirty="0"/>
            <a:t>Single Coverage (FY26): Rounded to nearest dollar</a:t>
          </a:r>
          <a:endParaRPr lang="en-US" sz="1900" kern="1200" dirty="0"/>
        </a:p>
      </dsp:txBody>
      <dsp:txXfrm>
        <a:off x="1196593" y="4863"/>
        <a:ext cx="5580771" cy="1036011"/>
      </dsp:txXfrm>
    </dsp:sp>
    <dsp:sp modelId="{4BEB4B1A-DBDA-4142-B81D-D9FF8F26A1C0}">
      <dsp:nvSpPr>
        <dsp:cNvPr id="0" name=""/>
        <dsp:cNvSpPr/>
      </dsp:nvSpPr>
      <dsp:spPr>
        <a:xfrm>
          <a:off x="0" y="12919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740FA5-0428-4930-9560-75194B3DC100}">
      <dsp:nvSpPr>
        <dsp:cNvPr id="0" name=""/>
        <dsp:cNvSpPr/>
      </dsp:nvSpPr>
      <dsp:spPr>
        <a:xfrm>
          <a:off x="313393" y="1532980"/>
          <a:ext cx="569806" cy="569806"/>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E3AD44-E559-4488-9A15-BA6FC137E238}">
      <dsp:nvSpPr>
        <dsp:cNvPr id="0" name=""/>
        <dsp:cNvSpPr/>
      </dsp:nvSpPr>
      <dsp:spPr>
        <a:xfrm>
          <a:off x="1196593" y="1299878"/>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90000"/>
            </a:lnSpc>
            <a:spcBef>
              <a:spcPct val="0"/>
            </a:spcBef>
            <a:spcAft>
              <a:spcPct val="35000"/>
            </a:spcAft>
            <a:buNone/>
          </a:pPr>
          <a:r>
            <a:rPr lang="en-US" sz="1900" kern="1200" dirty="0"/>
            <a:t>Platinum:		$5,156</a:t>
          </a:r>
        </a:p>
      </dsp:txBody>
      <dsp:txXfrm>
        <a:off x="1196593" y="1299878"/>
        <a:ext cx="5580771" cy="1036011"/>
      </dsp:txXfrm>
    </dsp:sp>
    <dsp:sp modelId="{E439E76E-01CE-446B-89CA-D0CE47B06D98}">
      <dsp:nvSpPr>
        <dsp:cNvPr id="0" name=""/>
        <dsp:cNvSpPr/>
      </dsp:nvSpPr>
      <dsp:spPr>
        <a:xfrm>
          <a:off x="0" y="2638436"/>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907FBC-208C-4A45-A170-C717E61A61FE}">
      <dsp:nvSpPr>
        <dsp:cNvPr id="0" name=""/>
        <dsp:cNvSpPr/>
      </dsp:nvSpPr>
      <dsp:spPr>
        <a:xfrm>
          <a:off x="313393" y="2827995"/>
          <a:ext cx="569806" cy="569806"/>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14A98A-533A-4582-987B-8ECBCB27611E}">
      <dsp:nvSpPr>
        <dsp:cNvPr id="0" name=""/>
        <dsp:cNvSpPr/>
      </dsp:nvSpPr>
      <dsp:spPr>
        <a:xfrm>
          <a:off x="1196593" y="2594892"/>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90000"/>
            </a:lnSpc>
            <a:spcBef>
              <a:spcPct val="0"/>
            </a:spcBef>
            <a:spcAft>
              <a:spcPct val="35000"/>
            </a:spcAft>
            <a:buNone/>
          </a:pPr>
          <a:r>
            <a:rPr lang="en-US" sz="1900" kern="1200" dirty="0"/>
            <a:t>Gold:			$5,138</a:t>
          </a:r>
        </a:p>
      </dsp:txBody>
      <dsp:txXfrm>
        <a:off x="1196593" y="2594892"/>
        <a:ext cx="5580771" cy="1036011"/>
      </dsp:txXfrm>
    </dsp:sp>
    <dsp:sp modelId="{CDEB85F2-EC85-4225-BCF1-F79B1B59CF6C}">
      <dsp:nvSpPr>
        <dsp:cNvPr id="0" name=""/>
        <dsp:cNvSpPr/>
      </dsp:nvSpPr>
      <dsp:spPr>
        <a:xfrm>
          <a:off x="0" y="3932777"/>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9C3D8F-D3EE-46FD-9EF9-047E262D1DBF}">
      <dsp:nvSpPr>
        <dsp:cNvPr id="0" name=""/>
        <dsp:cNvSpPr/>
      </dsp:nvSpPr>
      <dsp:spPr>
        <a:xfrm>
          <a:off x="313393" y="4123009"/>
          <a:ext cx="569806" cy="569806"/>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829268-FB8E-4383-B3F4-A1CDE9EDBFBA}">
      <dsp:nvSpPr>
        <dsp:cNvPr id="0" name=""/>
        <dsp:cNvSpPr/>
      </dsp:nvSpPr>
      <dsp:spPr>
        <a:xfrm>
          <a:off x="1196593" y="3889907"/>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90000"/>
            </a:lnSpc>
            <a:spcBef>
              <a:spcPct val="0"/>
            </a:spcBef>
            <a:spcAft>
              <a:spcPct val="35000"/>
            </a:spcAft>
            <a:buNone/>
          </a:pPr>
          <a:r>
            <a:rPr lang="en-US" sz="1900" b="1" kern="1200" dirty="0">
              <a:solidFill>
                <a:srgbClr val="FF0000"/>
              </a:solidFill>
              <a:highlight>
                <a:srgbClr val="FFFF00"/>
              </a:highlight>
            </a:rPr>
            <a:t>Gold CDHP:		$3,554</a:t>
          </a:r>
        </a:p>
      </dsp:txBody>
      <dsp:txXfrm>
        <a:off x="1196593" y="3889907"/>
        <a:ext cx="5580771" cy="1036011"/>
      </dsp:txXfrm>
    </dsp:sp>
    <dsp:sp modelId="{AC3D1810-F37F-403E-84AC-DE43DD17983F}">
      <dsp:nvSpPr>
        <dsp:cNvPr id="0" name=""/>
        <dsp:cNvSpPr/>
      </dsp:nvSpPr>
      <dsp:spPr>
        <a:xfrm>
          <a:off x="0" y="5184921"/>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302100-296A-4B18-B044-3D61713D1802}">
      <dsp:nvSpPr>
        <dsp:cNvPr id="0" name=""/>
        <dsp:cNvSpPr/>
      </dsp:nvSpPr>
      <dsp:spPr>
        <a:xfrm>
          <a:off x="313393" y="5418024"/>
          <a:ext cx="569806" cy="569806"/>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F663F7-BCE1-44A7-A46B-A8A050B26E16}">
      <dsp:nvSpPr>
        <dsp:cNvPr id="0" name=""/>
        <dsp:cNvSpPr/>
      </dsp:nvSpPr>
      <dsp:spPr>
        <a:xfrm>
          <a:off x="1196593" y="5184921"/>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90000"/>
            </a:lnSpc>
            <a:spcBef>
              <a:spcPct val="0"/>
            </a:spcBef>
            <a:spcAft>
              <a:spcPct val="35000"/>
            </a:spcAft>
            <a:buNone/>
          </a:pPr>
          <a:r>
            <a:rPr lang="en-US" sz="1900" kern="1200" dirty="0"/>
            <a:t>Silver CDHP:		$4,822</a:t>
          </a:r>
        </a:p>
      </dsp:txBody>
      <dsp:txXfrm>
        <a:off x="1196593" y="5184921"/>
        <a:ext cx="5580771" cy="10360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C7A8-4E4C-4A92-9092-ACDEB9665CF8}">
      <dsp:nvSpPr>
        <dsp:cNvPr id="0" name=""/>
        <dsp:cNvSpPr/>
      </dsp:nvSpPr>
      <dsp:spPr>
        <a:xfrm>
          <a:off x="0" y="48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87BF3D-F218-4902-BB32-675CA2553CE2}">
      <dsp:nvSpPr>
        <dsp:cNvPr id="0" name=""/>
        <dsp:cNvSpPr/>
      </dsp:nvSpPr>
      <dsp:spPr>
        <a:xfrm>
          <a:off x="313393" y="237966"/>
          <a:ext cx="569806" cy="569806"/>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8413A4-9E60-4A59-AA4E-34DD379B2099}">
      <dsp:nvSpPr>
        <dsp:cNvPr id="0" name=""/>
        <dsp:cNvSpPr/>
      </dsp:nvSpPr>
      <dsp:spPr>
        <a:xfrm>
          <a:off x="1196593" y="4863"/>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b="1" kern="1200" dirty="0"/>
            <a:t>Two-Person Coverage: (FY26): Rounded to Nearest Dollar</a:t>
          </a:r>
          <a:endParaRPr lang="en-US" sz="1900" kern="1200" dirty="0"/>
        </a:p>
      </dsp:txBody>
      <dsp:txXfrm>
        <a:off x="1196593" y="4863"/>
        <a:ext cx="5580771" cy="1036011"/>
      </dsp:txXfrm>
    </dsp:sp>
    <dsp:sp modelId="{4BEB4B1A-DBDA-4142-B81D-D9FF8F26A1C0}">
      <dsp:nvSpPr>
        <dsp:cNvPr id="0" name=""/>
        <dsp:cNvSpPr/>
      </dsp:nvSpPr>
      <dsp:spPr>
        <a:xfrm>
          <a:off x="0" y="12919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740FA5-0428-4930-9560-75194B3DC100}">
      <dsp:nvSpPr>
        <dsp:cNvPr id="0" name=""/>
        <dsp:cNvSpPr/>
      </dsp:nvSpPr>
      <dsp:spPr>
        <a:xfrm>
          <a:off x="313393" y="1532980"/>
          <a:ext cx="569806" cy="569806"/>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E3AD44-E559-4488-9A15-BA6FC137E238}">
      <dsp:nvSpPr>
        <dsp:cNvPr id="0" name=""/>
        <dsp:cNvSpPr/>
      </dsp:nvSpPr>
      <dsp:spPr>
        <a:xfrm>
          <a:off x="1196593" y="1299878"/>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Platinum:		$11,552</a:t>
          </a:r>
        </a:p>
      </dsp:txBody>
      <dsp:txXfrm>
        <a:off x="1196593" y="1299878"/>
        <a:ext cx="5580771" cy="1036011"/>
      </dsp:txXfrm>
    </dsp:sp>
    <dsp:sp modelId="{E439E76E-01CE-446B-89CA-D0CE47B06D98}">
      <dsp:nvSpPr>
        <dsp:cNvPr id="0" name=""/>
        <dsp:cNvSpPr/>
      </dsp:nvSpPr>
      <dsp:spPr>
        <a:xfrm>
          <a:off x="0" y="2594892"/>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907FBC-208C-4A45-A170-C717E61A61FE}">
      <dsp:nvSpPr>
        <dsp:cNvPr id="0" name=""/>
        <dsp:cNvSpPr/>
      </dsp:nvSpPr>
      <dsp:spPr>
        <a:xfrm>
          <a:off x="313393" y="2827995"/>
          <a:ext cx="569806" cy="569806"/>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14A98A-533A-4582-987B-8ECBCB27611E}">
      <dsp:nvSpPr>
        <dsp:cNvPr id="0" name=""/>
        <dsp:cNvSpPr/>
      </dsp:nvSpPr>
      <dsp:spPr>
        <a:xfrm>
          <a:off x="1196593" y="2594892"/>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Gold:			$11,518</a:t>
          </a:r>
        </a:p>
      </dsp:txBody>
      <dsp:txXfrm>
        <a:off x="1196593" y="2594892"/>
        <a:ext cx="5580771" cy="1036011"/>
      </dsp:txXfrm>
    </dsp:sp>
    <dsp:sp modelId="{5549D8AC-C2E9-4017-8EE9-1A4BA80B64A2}">
      <dsp:nvSpPr>
        <dsp:cNvPr id="0" name=""/>
        <dsp:cNvSpPr/>
      </dsp:nvSpPr>
      <dsp:spPr>
        <a:xfrm>
          <a:off x="0" y="3889907"/>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78BC59-9BC9-4218-B624-B5794CAF337D}">
      <dsp:nvSpPr>
        <dsp:cNvPr id="0" name=""/>
        <dsp:cNvSpPr/>
      </dsp:nvSpPr>
      <dsp:spPr>
        <a:xfrm>
          <a:off x="313393" y="4123009"/>
          <a:ext cx="569806" cy="569806"/>
        </a:xfrm>
        <a:prstGeom prst="rect">
          <a:avLst/>
        </a:prstGeom>
        <a:solidFill>
          <a:schemeClr val="accent5">
            <a:hueOff val="0"/>
            <a:satOff val="0"/>
            <a:lumOff val="0"/>
            <a:alphaOff val="0"/>
          </a:schemeClr>
        </a:solid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206CCB-6BA9-4B9A-908B-42CCCF5B5065}">
      <dsp:nvSpPr>
        <dsp:cNvPr id="0" name=""/>
        <dsp:cNvSpPr/>
      </dsp:nvSpPr>
      <dsp:spPr>
        <a:xfrm>
          <a:off x="1196593" y="3889907"/>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b="1" kern="1200" dirty="0">
              <a:solidFill>
                <a:srgbClr val="FF0000"/>
              </a:solidFill>
              <a:highlight>
                <a:srgbClr val="FFFF00"/>
              </a:highlight>
            </a:rPr>
            <a:t>Gold CDHP:		$6,547</a:t>
          </a:r>
          <a:endParaRPr lang="en-US" sz="1900" kern="1200" dirty="0"/>
        </a:p>
      </dsp:txBody>
      <dsp:txXfrm>
        <a:off x="1196593" y="3889907"/>
        <a:ext cx="5580771" cy="1036011"/>
      </dsp:txXfrm>
    </dsp:sp>
    <dsp:sp modelId="{AC3D1810-F37F-403E-84AC-DE43DD17983F}">
      <dsp:nvSpPr>
        <dsp:cNvPr id="0" name=""/>
        <dsp:cNvSpPr/>
      </dsp:nvSpPr>
      <dsp:spPr>
        <a:xfrm>
          <a:off x="0" y="5184921"/>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302100-296A-4B18-B044-3D61713D1802}">
      <dsp:nvSpPr>
        <dsp:cNvPr id="0" name=""/>
        <dsp:cNvSpPr/>
      </dsp:nvSpPr>
      <dsp:spPr>
        <a:xfrm>
          <a:off x="313393" y="5418024"/>
          <a:ext cx="569806" cy="569806"/>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F663F7-BCE1-44A7-A46B-A8A050B26E16}">
      <dsp:nvSpPr>
        <dsp:cNvPr id="0" name=""/>
        <dsp:cNvSpPr/>
      </dsp:nvSpPr>
      <dsp:spPr>
        <a:xfrm>
          <a:off x="1196593" y="5184921"/>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Silver CDHP:		$9,444</a:t>
          </a:r>
        </a:p>
      </dsp:txBody>
      <dsp:txXfrm>
        <a:off x="1196593" y="5184921"/>
        <a:ext cx="5580771" cy="103601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C7A8-4E4C-4A92-9092-ACDEB9665CF8}">
      <dsp:nvSpPr>
        <dsp:cNvPr id="0" name=""/>
        <dsp:cNvSpPr/>
      </dsp:nvSpPr>
      <dsp:spPr>
        <a:xfrm>
          <a:off x="0" y="48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87BF3D-F218-4902-BB32-675CA2553CE2}">
      <dsp:nvSpPr>
        <dsp:cNvPr id="0" name=""/>
        <dsp:cNvSpPr/>
      </dsp:nvSpPr>
      <dsp:spPr>
        <a:xfrm>
          <a:off x="313393" y="237966"/>
          <a:ext cx="569806" cy="569806"/>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8413A4-9E60-4A59-AA4E-34DD379B2099}">
      <dsp:nvSpPr>
        <dsp:cNvPr id="0" name=""/>
        <dsp:cNvSpPr/>
      </dsp:nvSpPr>
      <dsp:spPr>
        <a:xfrm>
          <a:off x="1196593" y="4863"/>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b="1" kern="1200" dirty="0"/>
            <a:t>Parent/Child[ren] (FY26): Rounded to Nearest Dollar</a:t>
          </a:r>
          <a:endParaRPr lang="en-US" sz="1900" kern="1200" dirty="0"/>
        </a:p>
      </dsp:txBody>
      <dsp:txXfrm>
        <a:off x="1196593" y="4863"/>
        <a:ext cx="5580771" cy="1036011"/>
      </dsp:txXfrm>
    </dsp:sp>
    <dsp:sp modelId="{4BEB4B1A-DBDA-4142-B81D-D9FF8F26A1C0}">
      <dsp:nvSpPr>
        <dsp:cNvPr id="0" name=""/>
        <dsp:cNvSpPr/>
      </dsp:nvSpPr>
      <dsp:spPr>
        <a:xfrm>
          <a:off x="0" y="12919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740FA5-0428-4930-9560-75194B3DC100}">
      <dsp:nvSpPr>
        <dsp:cNvPr id="0" name=""/>
        <dsp:cNvSpPr/>
      </dsp:nvSpPr>
      <dsp:spPr>
        <a:xfrm>
          <a:off x="313393" y="1532980"/>
          <a:ext cx="569806" cy="569806"/>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E3AD44-E559-4488-9A15-BA6FC137E238}">
      <dsp:nvSpPr>
        <dsp:cNvPr id="0" name=""/>
        <dsp:cNvSpPr/>
      </dsp:nvSpPr>
      <dsp:spPr>
        <a:xfrm>
          <a:off x="1196593" y="1299878"/>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Platinum:		$10,206</a:t>
          </a:r>
        </a:p>
      </dsp:txBody>
      <dsp:txXfrm>
        <a:off x="1196593" y="1299878"/>
        <a:ext cx="5580771" cy="1036011"/>
      </dsp:txXfrm>
    </dsp:sp>
    <dsp:sp modelId="{E439E76E-01CE-446B-89CA-D0CE47B06D98}">
      <dsp:nvSpPr>
        <dsp:cNvPr id="0" name=""/>
        <dsp:cNvSpPr/>
      </dsp:nvSpPr>
      <dsp:spPr>
        <a:xfrm>
          <a:off x="0" y="2594892"/>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907FBC-208C-4A45-A170-C717E61A61FE}">
      <dsp:nvSpPr>
        <dsp:cNvPr id="0" name=""/>
        <dsp:cNvSpPr/>
      </dsp:nvSpPr>
      <dsp:spPr>
        <a:xfrm>
          <a:off x="313393" y="2827995"/>
          <a:ext cx="569806" cy="569806"/>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14A98A-533A-4582-987B-8ECBCB27611E}">
      <dsp:nvSpPr>
        <dsp:cNvPr id="0" name=""/>
        <dsp:cNvSpPr/>
      </dsp:nvSpPr>
      <dsp:spPr>
        <a:xfrm>
          <a:off x="1196593" y="2594892"/>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Gold:			$10,298</a:t>
          </a:r>
        </a:p>
      </dsp:txBody>
      <dsp:txXfrm>
        <a:off x="1196593" y="2594892"/>
        <a:ext cx="5580771" cy="1036011"/>
      </dsp:txXfrm>
    </dsp:sp>
    <dsp:sp modelId="{CDEB85F2-EC85-4225-BCF1-F79B1B59CF6C}">
      <dsp:nvSpPr>
        <dsp:cNvPr id="0" name=""/>
        <dsp:cNvSpPr/>
      </dsp:nvSpPr>
      <dsp:spPr>
        <a:xfrm>
          <a:off x="0" y="3832760"/>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9C3D8F-D3EE-46FD-9EF9-047E262D1DBF}">
      <dsp:nvSpPr>
        <dsp:cNvPr id="0" name=""/>
        <dsp:cNvSpPr/>
      </dsp:nvSpPr>
      <dsp:spPr>
        <a:xfrm>
          <a:off x="313393" y="4123009"/>
          <a:ext cx="569806" cy="569806"/>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829268-FB8E-4383-B3F4-A1CDE9EDBFBA}">
      <dsp:nvSpPr>
        <dsp:cNvPr id="0" name=""/>
        <dsp:cNvSpPr/>
      </dsp:nvSpPr>
      <dsp:spPr>
        <a:xfrm>
          <a:off x="1196593" y="3889907"/>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b="1" kern="1200" dirty="0">
              <a:solidFill>
                <a:srgbClr val="FF0000"/>
              </a:solidFill>
              <a:highlight>
                <a:srgbClr val="FFFF00"/>
              </a:highlight>
            </a:rPr>
            <a:t>Gold CDHP:		$5,567</a:t>
          </a:r>
        </a:p>
      </dsp:txBody>
      <dsp:txXfrm>
        <a:off x="1196593" y="3889907"/>
        <a:ext cx="5580771" cy="1036011"/>
      </dsp:txXfrm>
    </dsp:sp>
    <dsp:sp modelId="{AC3D1810-F37F-403E-84AC-DE43DD17983F}">
      <dsp:nvSpPr>
        <dsp:cNvPr id="0" name=""/>
        <dsp:cNvSpPr/>
      </dsp:nvSpPr>
      <dsp:spPr>
        <a:xfrm>
          <a:off x="0" y="5184921"/>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302100-296A-4B18-B044-3D61713D1802}">
      <dsp:nvSpPr>
        <dsp:cNvPr id="0" name=""/>
        <dsp:cNvSpPr/>
      </dsp:nvSpPr>
      <dsp:spPr>
        <a:xfrm>
          <a:off x="313393" y="5418024"/>
          <a:ext cx="569806" cy="569806"/>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F663F7-BCE1-44A7-A46B-A8A050B26E16}">
      <dsp:nvSpPr>
        <dsp:cNvPr id="0" name=""/>
        <dsp:cNvSpPr/>
      </dsp:nvSpPr>
      <dsp:spPr>
        <a:xfrm>
          <a:off x="1196593" y="5184921"/>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Silver CDHP:		$8,589</a:t>
          </a:r>
        </a:p>
      </dsp:txBody>
      <dsp:txXfrm>
        <a:off x="1196593" y="5184921"/>
        <a:ext cx="5580771" cy="10360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C7A8-4E4C-4A92-9092-ACDEB9665CF8}">
      <dsp:nvSpPr>
        <dsp:cNvPr id="0" name=""/>
        <dsp:cNvSpPr/>
      </dsp:nvSpPr>
      <dsp:spPr>
        <a:xfrm>
          <a:off x="0" y="48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87BF3D-F218-4902-BB32-675CA2553CE2}">
      <dsp:nvSpPr>
        <dsp:cNvPr id="0" name=""/>
        <dsp:cNvSpPr/>
      </dsp:nvSpPr>
      <dsp:spPr>
        <a:xfrm>
          <a:off x="313393" y="237966"/>
          <a:ext cx="569806" cy="569806"/>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8413A4-9E60-4A59-AA4E-34DD379B2099}">
      <dsp:nvSpPr>
        <dsp:cNvPr id="0" name=""/>
        <dsp:cNvSpPr/>
      </dsp:nvSpPr>
      <dsp:spPr>
        <a:xfrm>
          <a:off x="1196593" y="4863"/>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b="1" kern="1200" dirty="0"/>
            <a:t>Family (FY26): Rounded to Nearest Dollar</a:t>
          </a:r>
          <a:endParaRPr lang="en-US" sz="1900" kern="1200" dirty="0"/>
        </a:p>
      </dsp:txBody>
      <dsp:txXfrm>
        <a:off x="1196593" y="4863"/>
        <a:ext cx="5580771" cy="1036011"/>
      </dsp:txXfrm>
    </dsp:sp>
    <dsp:sp modelId="{4BEB4B1A-DBDA-4142-B81D-D9FF8F26A1C0}">
      <dsp:nvSpPr>
        <dsp:cNvPr id="0" name=""/>
        <dsp:cNvSpPr/>
      </dsp:nvSpPr>
      <dsp:spPr>
        <a:xfrm>
          <a:off x="0" y="1291963"/>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740FA5-0428-4930-9560-75194B3DC100}">
      <dsp:nvSpPr>
        <dsp:cNvPr id="0" name=""/>
        <dsp:cNvSpPr/>
      </dsp:nvSpPr>
      <dsp:spPr>
        <a:xfrm>
          <a:off x="313393" y="1532980"/>
          <a:ext cx="569806" cy="569806"/>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E3AD44-E559-4488-9A15-BA6FC137E238}">
      <dsp:nvSpPr>
        <dsp:cNvPr id="0" name=""/>
        <dsp:cNvSpPr/>
      </dsp:nvSpPr>
      <dsp:spPr>
        <a:xfrm>
          <a:off x="1196593" y="1299878"/>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Platinum:		$14,336</a:t>
          </a:r>
        </a:p>
      </dsp:txBody>
      <dsp:txXfrm>
        <a:off x="1196593" y="1299878"/>
        <a:ext cx="5580771" cy="1036011"/>
      </dsp:txXfrm>
    </dsp:sp>
    <dsp:sp modelId="{E439E76E-01CE-446B-89CA-D0CE47B06D98}">
      <dsp:nvSpPr>
        <dsp:cNvPr id="0" name=""/>
        <dsp:cNvSpPr/>
      </dsp:nvSpPr>
      <dsp:spPr>
        <a:xfrm>
          <a:off x="0" y="2594892"/>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907FBC-208C-4A45-A170-C717E61A61FE}">
      <dsp:nvSpPr>
        <dsp:cNvPr id="0" name=""/>
        <dsp:cNvSpPr/>
      </dsp:nvSpPr>
      <dsp:spPr>
        <a:xfrm>
          <a:off x="313393" y="2827995"/>
          <a:ext cx="569806" cy="569806"/>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14A98A-533A-4582-987B-8ECBCB27611E}">
      <dsp:nvSpPr>
        <dsp:cNvPr id="0" name=""/>
        <dsp:cNvSpPr/>
      </dsp:nvSpPr>
      <dsp:spPr>
        <a:xfrm>
          <a:off x="1196593" y="2594892"/>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Gold:			$14,066</a:t>
          </a:r>
        </a:p>
      </dsp:txBody>
      <dsp:txXfrm>
        <a:off x="1196593" y="2594892"/>
        <a:ext cx="5580771" cy="1036011"/>
      </dsp:txXfrm>
    </dsp:sp>
    <dsp:sp modelId="{CDEB85F2-EC85-4225-BCF1-F79B1B59CF6C}">
      <dsp:nvSpPr>
        <dsp:cNvPr id="0" name=""/>
        <dsp:cNvSpPr/>
      </dsp:nvSpPr>
      <dsp:spPr>
        <a:xfrm>
          <a:off x="0" y="3832760"/>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9C3D8F-D3EE-46FD-9EF9-047E262D1DBF}">
      <dsp:nvSpPr>
        <dsp:cNvPr id="0" name=""/>
        <dsp:cNvSpPr/>
      </dsp:nvSpPr>
      <dsp:spPr>
        <a:xfrm>
          <a:off x="313393" y="4123009"/>
          <a:ext cx="569806" cy="569806"/>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829268-FB8E-4383-B3F4-A1CDE9EDBFBA}">
      <dsp:nvSpPr>
        <dsp:cNvPr id="0" name=""/>
        <dsp:cNvSpPr/>
      </dsp:nvSpPr>
      <dsp:spPr>
        <a:xfrm>
          <a:off x="1196593" y="3889907"/>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b="1" kern="1200" dirty="0">
              <a:solidFill>
                <a:srgbClr val="FF0000"/>
              </a:solidFill>
              <a:highlight>
                <a:srgbClr val="FFFF00"/>
              </a:highlight>
            </a:rPr>
            <a:t>Gold CDHP:		$9,182</a:t>
          </a:r>
        </a:p>
      </dsp:txBody>
      <dsp:txXfrm>
        <a:off x="1196593" y="3889907"/>
        <a:ext cx="5580771" cy="1036011"/>
      </dsp:txXfrm>
    </dsp:sp>
    <dsp:sp modelId="{AC3D1810-F37F-403E-84AC-DE43DD17983F}">
      <dsp:nvSpPr>
        <dsp:cNvPr id="0" name=""/>
        <dsp:cNvSpPr/>
      </dsp:nvSpPr>
      <dsp:spPr>
        <a:xfrm>
          <a:off x="0" y="5184921"/>
          <a:ext cx="6777365" cy="1036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302100-296A-4B18-B044-3D61713D1802}">
      <dsp:nvSpPr>
        <dsp:cNvPr id="0" name=""/>
        <dsp:cNvSpPr/>
      </dsp:nvSpPr>
      <dsp:spPr>
        <a:xfrm>
          <a:off x="313393" y="5418024"/>
          <a:ext cx="569806" cy="569806"/>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F663F7-BCE1-44A7-A46B-A8A050B26E16}">
      <dsp:nvSpPr>
        <dsp:cNvPr id="0" name=""/>
        <dsp:cNvSpPr/>
      </dsp:nvSpPr>
      <dsp:spPr>
        <a:xfrm>
          <a:off x="1196593" y="5184921"/>
          <a:ext cx="5580771" cy="1036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645" tIns="109645" rIns="109645" bIns="109645" numCol="1" spcCol="1270" anchor="ctr" anchorCtr="0">
          <a:noAutofit/>
        </a:bodyPr>
        <a:lstStyle/>
        <a:p>
          <a:pPr marL="0" lvl="0" indent="0" algn="l" defTabSz="844550">
            <a:lnSpc>
              <a:spcPct val="100000"/>
            </a:lnSpc>
            <a:spcBef>
              <a:spcPct val="0"/>
            </a:spcBef>
            <a:spcAft>
              <a:spcPct val="35000"/>
            </a:spcAft>
            <a:buNone/>
          </a:pPr>
          <a:r>
            <a:rPr lang="en-US" sz="1900" kern="1200" dirty="0"/>
            <a:t>Silver CDHP:		$11,746</a:t>
          </a:r>
        </a:p>
      </dsp:txBody>
      <dsp:txXfrm>
        <a:off x="1196593" y="5184921"/>
        <a:ext cx="5580771" cy="103601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533FD0-C8F5-4641-A633-CCE8E3B73BB6}">
      <dsp:nvSpPr>
        <dsp:cNvPr id="0" name=""/>
        <dsp:cNvSpPr/>
      </dsp:nvSpPr>
      <dsp:spPr>
        <a:xfrm>
          <a:off x="0" y="11958"/>
          <a:ext cx="6588691" cy="289465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t>Click on: </a:t>
          </a:r>
        </a:p>
        <a:p>
          <a:pPr marL="0" lvl="0" indent="0" algn="l" defTabSz="1289050">
            <a:lnSpc>
              <a:spcPct val="90000"/>
            </a:lnSpc>
            <a:spcBef>
              <a:spcPct val="0"/>
            </a:spcBef>
            <a:spcAft>
              <a:spcPct val="35000"/>
            </a:spcAft>
            <a:buNone/>
          </a:pPr>
          <a:r>
            <a:rPr lang="en-US" sz="2900" kern="1200" dirty="0">
              <a:hlinkClick xmlns:r="http://schemas.openxmlformats.org/officeDocument/2006/relationships" r:id="rId1"/>
            </a:rPr>
            <a:t>https://vehi.org/licensed-employee/</a:t>
          </a:r>
          <a:endParaRPr lang="en-US" sz="2900" kern="1200" dirty="0"/>
        </a:p>
      </dsp:txBody>
      <dsp:txXfrm>
        <a:off x="141305" y="153263"/>
        <a:ext cx="6306081" cy="2612043"/>
      </dsp:txXfrm>
    </dsp:sp>
    <dsp:sp modelId="{4054B4A1-8E36-4D94-90D6-85C129B341D3}">
      <dsp:nvSpPr>
        <dsp:cNvPr id="0" name=""/>
        <dsp:cNvSpPr/>
      </dsp:nvSpPr>
      <dsp:spPr>
        <a:xfrm>
          <a:off x="0" y="2990131"/>
          <a:ext cx="6588691" cy="2894653"/>
        </a:xfrm>
        <a:prstGeom prst="roundRect">
          <a:avLst/>
        </a:prstGeom>
        <a:solidFill>
          <a:schemeClr val="accent5">
            <a:hueOff val="-9981745"/>
            <a:satOff val="-15454"/>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t>You will also find at these links a:</a:t>
          </a:r>
        </a:p>
        <a:p>
          <a:pPr marL="0" lvl="0" indent="0" algn="l" defTabSz="1289050">
            <a:lnSpc>
              <a:spcPct val="90000"/>
            </a:lnSpc>
            <a:spcBef>
              <a:spcPct val="0"/>
            </a:spcBef>
            <a:spcAft>
              <a:spcPct val="35000"/>
            </a:spcAft>
            <a:buNone/>
          </a:pPr>
          <a:r>
            <a:rPr lang="en-US" sz="2900" kern="1200" dirty="0">
              <a:hlinkClick xmlns:r="http://schemas.openxmlformats.org/officeDocument/2006/relationships" r:id="rId2"/>
            </a:rPr>
            <a:t>Plan Comparison for Licensed Employees </a:t>
          </a:r>
          <a:endParaRPr lang="en-US" sz="2900" kern="1200" dirty="0"/>
        </a:p>
        <a:p>
          <a:pPr marL="0" lvl="0" indent="0" algn="l" defTabSz="1289050">
            <a:lnSpc>
              <a:spcPct val="90000"/>
            </a:lnSpc>
            <a:spcBef>
              <a:spcPct val="0"/>
            </a:spcBef>
            <a:spcAft>
              <a:spcPct val="35000"/>
            </a:spcAft>
            <a:buNone/>
          </a:pPr>
          <a:r>
            <a:rPr lang="en-US" sz="2900" kern="1200" dirty="0">
              <a:hlinkClick xmlns:r="http://schemas.openxmlformats.org/officeDocument/2006/relationships" r:id="rId3"/>
            </a:rPr>
            <a:t>Cost Comparison for Licensed Employees</a:t>
          </a:r>
          <a:endParaRPr lang="en-US" sz="2900" kern="1200" dirty="0"/>
        </a:p>
      </dsp:txBody>
      <dsp:txXfrm>
        <a:off x="141305" y="3131436"/>
        <a:ext cx="6306081" cy="261204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B31C98-08A1-4311-8718-ADC57C543CA8}">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7144EA-C67D-4807-92ED-65FAE8E5F5C3}">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D79E2C-9E89-4BCC-99DA-9F64BC7FFCE4}">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end of 2025</a:t>
          </a:r>
        </a:p>
      </dsp:txBody>
      <dsp:txXfrm>
        <a:off x="1435590" y="531"/>
        <a:ext cx="4732020" cy="1242935"/>
      </dsp:txXfrm>
    </dsp:sp>
    <dsp:sp modelId="{EB48E9E3-0868-4637-A0B0-1DCEAD13EB0A}">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100000"/>
            </a:lnSpc>
            <a:spcBef>
              <a:spcPct val="0"/>
            </a:spcBef>
            <a:spcAft>
              <a:spcPct val="35000"/>
            </a:spcAft>
            <a:buNone/>
          </a:pPr>
          <a:r>
            <a:rPr lang="en-US" sz="1500" kern="1200"/>
            <a:t>If you have funds in an HSA at the end of 2025, but elect a VEHI plan with an HRA in 2026, what happens to the HSA funds?</a:t>
          </a:r>
        </a:p>
      </dsp:txBody>
      <dsp:txXfrm>
        <a:off x="6167610" y="531"/>
        <a:ext cx="4347989" cy="1242935"/>
      </dsp:txXfrm>
    </dsp:sp>
    <dsp:sp modelId="{FDC9B734-5F6C-4AEE-BA7A-48244E41B0B3}">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4166EC-DB2A-4B43-9C24-57B435E019D7}">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F1EA7F-B61A-402E-BDB0-892DAD4A0C49}">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2026</a:t>
          </a:r>
        </a:p>
      </dsp:txBody>
      <dsp:txXfrm>
        <a:off x="1435590" y="1554201"/>
        <a:ext cx="4732020" cy="1242935"/>
      </dsp:txXfrm>
    </dsp:sp>
    <dsp:sp modelId="{D1C39053-D7F5-4439-BB8D-A4B63BF9B453}">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100000"/>
            </a:lnSpc>
            <a:spcBef>
              <a:spcPct val="0"/>
            </a:spcBef>
            <a:spcAft>
              <a:spcPct val="35000"/>
            </a:spcAft>
            <a:buNone/>
          </a:pPr>
          <a:r>
            <a:rPr lang="en-US" sz="1500" kern="1200"/>
            <a:t>The HSA money remains with you, the employee.  </a:t>
          </a:r>
        </a:p>
        <a:p>
          <a:pPr marL="0" lvl="0" indent="0" algn="l" defTabSz="666750">
            <a:lnSpc>
              <a:spcPct val="100000"/>
            </a:lnSpc>
            <a:spcBef>
              <a:spcPct val="0"/>
            </a:spcBef>
            <a:spcAft>
              <a:spcPct val="35000"/>
            </a:spcAft>
            <a:buNone/>
          </a:pPr>
          <a:r>
            <a:rPr lang="en-US" sz="1500" kern="1200"/>
            <a:t>It is not forfeited if you elect an HRA in 2026.</a:t>
          </a:r>
        </a:p>
      </dsp:txBody>
      <dsp:txXfrm>
        <a:off x="6167610" y="1554201"/>
        <a:ext cx="4347989" cy="1242935"/>
      </dsp:txXfrm>
    </dsp:sp>
    <dsp:sp modelId="{B4A13E3B-8028-43C8-AAEC-48B0000934D3}">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1B7A94-0C15-4F93-AEBD-6CCB90A9555F}">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137A8C-69A3-4806-B27A-8B8EA9C4A750}">
      <dsp:nvSpPr>
        <dsp:cNvPr id="0" name=""/>
        <dsp:cNvSpPr/>
      </dsp:nvSpPr>
      <dsp:spPr>
        <a:xfrm>
          <a:off x="1435590" y="3107870"/>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2026 and later</a:t>
          </a:r>
        </a:p>
      </dsp:txBody>
      <dsp:txXfrm>
        <a:off x="1435590" y="3107870"/>
        <a:ext cx="4732020" cy="1242935"/>
      </dsp:txXfrm>
    </dsp:sp>
    <dsp:sp modelId="{D5BBABD0-B519-4B4D-A7E1-B332211C4ED8}">
      <dsp:nvSpPr>
        <dsp:cNvPr id="0" name=""/>
        <dsp:cNvSpPr/>
      </dsp:nvSpPr>
      <dsp:spPr>
        <a:xfrm>
          <a:off x="6167610" y="3107870"/>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100000"/>
            </a:lnSpc>
            <a:spcBef>
              <a:spcPct val="0"/>
            </a:spcBef>
            <a:spcAft>
              <a:spcPct val="35000"/>
            </a:spcAft>
            <a:buNone/>
          </a:pPr>
          <a:r>
            <a:rPr lang="en-US" sz="1500" kern="1200"/>
            <a:t>HSA funds can pay for medical expenses in 2026 or later, provided those same expenses were NOT paid for by HRA funds – no “double dipping” allowed.</a:t>
          </a:r>
        </a:p>
      </dsp:txBody>
      <dsp:txXfrm>
        <a:off x="6167610" y="3107870"/>
        <a:ext cx="4347989" cy="124293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DC86D51-55D5-481C-9FD9-1DBC97FCD93B}" type="datetimeFigureOut">
              <a:rPr lang="en-US" smtClean="0"/>
              <a:t>10/16/2025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59DF3A8-6250-4C72-8F49-A0BC05DC6B0A}" type="slidenum">
              <a:rPr lang="en-US" smtClean="0"/>
              <a:t>‹#›</a:t>
            </a:fld>
            <a:endParaRPr lang="en-US"/>
          </a:p>
        </p:txBody>
      </p:sp>
    </p:spTree>
    <p:extLst>
      <p:ext uri="{BB962C8B-B14F-4D97-AF65-F5344CB8AC3E}">
        <p14:creationId xmlns:p14="http://schemas.microsoft.com/office/powerpoint/2010/main" val="2872388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9DF3A8-6250-4C72-8F49-A0BC05DC6B0A}" type="slidenum">
              <a:rPr lang="en-US" smtClean="0"/>
              <a:t>2</a:t>
            </a:fld>
            <a:endParaRPr lang="en-US"/>
          </a:p>
        </p:txBody>
      </p:sp>
    </p:spTree>
    <p:extLst>
      <p:ext uri="{BB962C8B-B14F-4D97-AF65-F5344CB8AC3E}">
        <p14:creationId xmlns:p14="http://schemas.microsoft.com/office/powerpoint/2010/main" val="3718821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9DF3A8-6250-4C72-8F49-A0BC05DC6B0A}" type="slidenum">
              <a:rPr lang="en-US" smtClean="0"/>
              <a:t>3</a:t>
            </a:fld>
            <a:endParaRPr lang="en-US"/>
          </a:p>
        </p:txBody>
      </p:sp>
    </p:spTree>
    <p:extLst>
      <p:ext uri="{BB962C8B-B14F-4D97-AF65-F5344CB8AC3E}">
        <p14:creationId xmlns:p14="http://schemas.microsoft.com/office/powerpoint/2010/main" val="1714414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9DF3A8-6250-4C72-8F49-A0BC05DC6B0A}" type="slidenum">
              <a:rPr lang="en-US" smtClean="0"/>
              <a:t>13</a:t>
            </a:fld>
            <a:endParaRPr lang="en-US"/>
          </a:p>
        </p:txBody>
      </p:sp>
    </p:spTree>
    <p:extLst>
      <p:ext uri="{BB962C8B-B14F-4D97-AF65-F5344CB8AC3E}">
        <p14:creationId xmlns:p14="http://schemas.microsoft.com/office/powerpoint/2010/main" val="3219243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CD46B-8DD5-4C16-A982-F51A35BE6B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75B444-A0D6-4C17-8773-ECA8D2517E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C7D221-A95D-40BD-93C7-09AC50957856}"/>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5" name="Footer Placeholder 4">
            <a:extLst>
              <a:ext uri="{FF2B5EF4-FFF2-40B4-BE49-F238E27FC236}">
                <a16:creationId xmlns:a16="http://schemas.microsoft.com/office/drawing/2014/main" id="{4F0929C9-992B-44EA-A6BE-86FE7E737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3EC9F6-AEE7-4C8E-BAC5-5EBC06BB1336}"/>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3260695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0BFE4-041B-4EC4-85BF-6676E8EE73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88C18E-3F27-4C5D-BFA8-BDD4B301A1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CD25B-5347-4B35-A8E9-8DCE7AE907C5}"/>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5" name="Footer Placeholder 4">
            <a:extLst>
              <a:ext uri="{FF2B5EF4-FFF2-40B4-BE49-F238E27FC236}">
                <a16:creationId xmlns:a16="http://schemas.microsoft.com/office/drawing/2014/main" id="{E747605B-6C8D-45B6-BCE2-129633D24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C303BD-CDB1-481E-947B-0149C681116F}"/>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1880925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A93C03-CEAE-4439-A2EF-1E475051D0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FDDCA1-2154-4D69-99F9-4A1898D49F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3FA238-8788-4639-A5D0-430BB1FD7C36}"/>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5" name="Footer Placeholder 4">
            <a:extLst>
              <a:ext uri="{FF2B5EF4-FFF2-40B4-BE49-F238E27FC236}">
                <a16:creationId xmlns:a16="http://schemas.microsoft.com/office/drawing/2014/main" id="{B3BB62BA-AD90-4DFC-9CC9-65FB43A6B7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C57D29-7845-4E81-BA66-4A90C9F32282}"/>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747231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7B763-36B6-43C2-ABBE-D79651BB04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88BDC3-FD44-481F-97A4-8BD0FA1E0F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B5427B-50B1-4B42-97DB-7657B5024563}"/>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5" name="Footer Placeholder 4">
            <a:extLst>
              <a:ext uri="{FF2B5EF4-FFF2-40B4-BE49-F238E27FC236}">
                <a16:creationId xmlns:a16="http://schemas.microsoft.com/office/drawing/2014/main" id="{448A4774-1B2E-4121-B51B-DC54058EBD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6632CE-72FF-44CE-A5F2-189EA51895B9}"/>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349933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C140D-2FFD-43E1-A62B-59F7714BDC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FCCAD0-217F-420A-AED5-6D72AA0A17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BFEA5F-7EAF-43D6-9487-983162B953E3}"/>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5" name="Footer Placeholder 4">
            <a:extLst>
              <a:ext uri="{FF2B5EF4-FFF2-40B4-BE49-F238E27FC236}">
                <a16:creationId xmlns:a16="http://schemas.microsoft.com/office/drawing/2014/main" id="{E93A94EC-579C-4B15-9C89-BD1D35A89F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6A4A72-18F9-4B4D-9987-4E45FD62648B}"/>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3241720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4A566-F8B4-4946-B5F0-27D54E9A8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C51876-C674-4051-B6CE-99B254D551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2EBA41-86F5-4E37-8911-D16B56590B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E04C73-1BD9-4965-96A1-A110454841C2}"/>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6" name="Footer Placeholder 5">
            <a:extLst>
              <a:ext uri="{FF2B5EF4-FFF2-40B4-BE49-F238E27FC236}">
                <a16:creationId xmlns:a16="http://schemas.microsoft.com/office/drawing/2014/main" id="{D5CB6AB1-8998-4ECD-9721-B0A4FF0D44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F829CB-1AB5-4136-9059-B728FEAA92F4}"/>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349902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381BB-3E9C-4D7F-8CBD-E1404F46F6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884EF3-1E66-434A-9D67-1217C7B062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8DD6FA-C6DF-4D92-97AB-2AF2811624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83A5E0-72DB-402A-ACF4-A36A4F5772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7971B3-A263-4F15-AB28-95C33EBC58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529FB6-4DC1-4C38-A1A7-87DBEF32C199}"/>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8" name="Footer Placeholder 7">
            <a:extLst>
              <a:ext uri="{FF2B5EF4-FFF2-40B4-BE49-F238E27FC236}">
                <a16:creationId xmlns:a16="http://schemas.microsoft.com/office/drawing/2014/main" id="{C475E0E3-4006-4E84-B017-F83FF0BA22D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EABA88-715D-4BBA-97DC-340171315DF8}"/>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2318455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7497A-3D76-4374-B90F-81EFA0FD59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F7A2CC-618E-44C1-817D-1DD6959838BC}"/>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4" name="Footer Placeholder 3">
            <a:extLst>
              <a:ext uri="{FF2B5EF4-FFF2-40B4-BE49-F238E27FC236}">
                <a16:creationId xmlns:a16="http://schemas.microsoft.com/office/drawing/2014/main" id="{F6B5C0C9-7C6B-4D04-8451-DD41E5086B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496D19-C53F-4BCD-B2CA-FCDC77F726F8}"/>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425927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F1BD49-2652-47DA-81EA-7593DE42FB7B}"/>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3" name="Footer Placeholder 2">
            <a:extLst>
              <a:ext uri="{FF2B5EF4-FFF2-40B4-BE49-F238E27FC236}">
                <a16:creationId xmlns:a16="http://schemas.microsoft.com/office/drawing/2014/main" id="{91AD6F3C-35A7-4954-AF30-83CB095440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76AC8C-D996-4516-B702-DB16AB3AA40B}"/>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1136882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8870-7EA2-40FA-9FE0-7C4E439450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D44BAF-AAD6-4578-9A1F-F9A92DDAE8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E32949-7C21-473E-987C-AACEFCDC22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05062D-59AD-4F1B-9254-56D775BB841E}"/>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6" name="Footer Placeholder 5">
            <a:extLst>
              <a:ext uri="{FF2B5EF4-FFF2-40B4-BE49-F238E27FC236}">
                <a16:creationId xmlns:a16="http://schemas.microsoft.com/office/drawing/2014/main" id="{FD4B5A66-013D-4C78-8702-A43A4D5E03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D76A7E-CEDB-4A04-92DA-EB98B97A5F02}"/>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2163993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8C547-544B-48BE-90B3-4EEB965DA5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15A92B-87DB-4879-8FC2-D266803293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508FAA-26AD-43A4-AFF4-119DAD1C23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065A60-26E2-4FD4-909F-4BA5CA24A510}"/>
              </a:ext>
            </a:extLst>
          </p:cNvPr>
          <p:cNvSpPr>
            <a:spLocks noGrp="1"/>
          </p:cNvSpPr>
          <p:nvPr>
            <p:ph type="dt" sz="half" idx="10"/>
          </p:nvPr>
        </p:nvSpPr>
        <p:spPr/>
        <p:txBody>
          <a:bodyPr/>
          <a:lstStyle/>
          <a:p>
            <a:fld id="{97D9E506-4B39-49C0-A48D-ED6EB289BAC1}" type="datetimeFigureOut">
              <a:rPr lang="en-US" smtClean="0"/>
              <a:t>10/16/2025</a:t>
            </a:fld>
            <a:endParaRPr lang="en-US"/>
          </a:p>
        </p:txBody>
      </p:sp>
      <p:sp>
        <p:nvSpPr>
          <p:cNvPr id="6" name="Footer Placeholder 5">
            <a:extLst>
              <a:ext uri="{FF2B5EF4-FFF2-40B4-BE49-F238E27FC236}">
                <a16:creationId xmlns:a16="http://schemas.microsoft.com/office/drawing/2014/main" id="{3BD3E375-A93F-4EEC-B31B-9A673178BD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7C23C1-8F3A-40D5-BD03-91060740A9F0}"/>
              </a:ext>
            </a:extLst>
          </p:cNvPr>
          <p:cNvSpPr>
            <a:spLocks noGrp="1"/>
          </p:cNvSpPr>
          <p:nvPr>
            <p:ph type="sldNum" sz="quarter" idx="12"/>
          </p:nvPr>
        </p:nvSpPr>
        <p:spPr/>
        <p:txBody>
          <a:bodyPr/>
          <a:lstStyle/>
          <a:p>
            <a:fld id="{2E0FDB51-93DD-4D49-BD2B-FA27F5D9DFF8}" type="slidenum">
              <a:rPr lang="en-US" smtClean="0"/>
              <a:t>‹#›</a:t>
            </a:fld>
            <a:endParaRPr lang="en-US"/>
          </a:p>
        </p:txBody>
      </p:sp>
    </p:spTree>
    <p:extLst>
      <p:ext uri="{BB962C8B-B14F-4D97-AF65-F5344CB8AC3E}">
        <p14:creationId xmlns:p14="http://schemas.microsoft.com/office/powerpoint/2010/main" val="2252864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DCC440-EE75-40B8-9EE0-7A5ACC8D94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AA24AE-BF20-4BD4-B32A-3FBB2C4999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74E43-FA18-4077-96F6-3D089A646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D9E506-4B39-49C0-A48D-ED6EB289BAC1}" type="datetimeFigureOut">
              <a:rPr lang="en-US" smtClean="0"/>
              <a:t>10/16/2025</a:t>
            </a:fld>
            <a:endParaRPr lang="en-US"/>
          </a:p>
        </p:txBody>
      </p:sp>
      <p:sp>
        <p:nvSpPr>
          <p:cNvPr id="5" name="Footer Placeholder 4">
            <a:extLst>
              <a:ext uri="{FF2B5EF4-FFF2-40B4-BE49-F238E27FC236}">
                <a16:creationId xmlns:a16="http://schemas.microsoft.com/office/drawing/2014/main" id="{EB3D7F80-0A93-4E4D-85FB-450BC32881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815396-90DB-4349-BD19-91D0A80E68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FDB51-93DD-4D49-BD2B-FA27F5D9DFF8}" type="slidenum">
              <a:rPr lang="en-US" smtClean="0"/>
              <a:t>‹#›</a:t>
            </a:fld>
            <a:endParaRPr lang="en-US"/>
          </a:p>
        </p:txBody>
      </p:sp>
    </p:spTree>
    <p:extLst>
      <p:ext uri="{BB962C8B-B14F-4D97-AF65-F5344CB8AC3E}">
        <p14:creationId xmlns:p14="http://schemas.microsoft.com/office/powerpoint/2010/main" val="683294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vehi.org/client_media/files/Health%20Benefits/Licensed%20Employee%20Cost%20Comparison%20FY%2026%20Updated%2004.16.2025.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vehi.org/non-licensed-employe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vehi.org/vehi-2021-benefits-decision-support-sit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5.xml.rels><?xml version="1.0" encoding="UTF-8" standalone="yes"?>
<Relationships xmlns="http://schemas.openxmlformats.org/package/2006/relationships"><Relationship Id="rId3" Type="http://schemas.openxmlformats.org/officeDocument/2006/relationships/hyperlink" Target="https://vehi.org/client_media/files/Health%20Benefits/Plan%20Comparison%20for%20Non-Licensed%20Employees%20CY25.pdf" TargetMode="External"/><Relationship Id="rId2" Type="http://schemas.openxmlformats.org/officeDocument/2006/relationships/hyperlink" Target="https://vehi.org/non-licensed-employe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vehi.org/client_media/files/General%20Guidance.HRA%20and%20HSA.June%202020.Final%20with%20Links.pdf"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vehi.org/client_media/files/Health%20Benefits/General%20Guidance_HRA%20and%20HSA.Updated_202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 name="Rectangle 8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Shape 8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Right Triangle 8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4651E9-357A-4D07-899A-EF0C167265D6}"/>
              </a:ext>
            </a:extLst>
          </p:cNvPr>
          <p:cNvSpPr>
            <a:spLocks noGrp="1"/>
          </p:cNvSpPr>
          <p:nvPr>
            <p:ph type="title"/>
          </p:nvPr>
        </p:nvSpPr>
        <p:spPr>
          <a:xfrm>
            <a:off x="1006899" y="1188637"/>
            <a:ext cx="3521557" cy="4480726"/>
          </a:xfrm>
        </p:spPr>
        <p:txBody>
          <a:bodyPr>
            <a:normAutofit/>
          </a:bodyPr>
          <a:lstStyle/>
          <a:p>
            <a:pPr algn="r"/>
            <a:r>
              <a:rPr lang="en-US" sz="4600" dirty="0"/>
              <a:t>VEHI Presentation</a:t>
            </a:r>
            <a:br>
              <a:rPr lang="en-US" sz="4600" dirty="0"/>
            </a:br>
            <a:r>
              <a:rPr lang="en-US" sz="4600" dirty="0"/>
              <a:t>Open Enrollment 2026</a:t>
            </a:r>
          </a:p>
        </p:txBody>
      </p:sp>
      <p:cxnSp>
        <p:nvCxnSpPr>
          <p:cNvPr id="89" name="Straight Connector 8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835F5D5-A91B-413D-970F-31AC3D09C594}"/>
              </a:ext>
            </a:extLst>
          </p:cNvPr>
          <p:cNvSpPr>
            <a:spLocks noGrp="1"/>
          </p:cNvSpPr>
          <p:nvPr>
            <p:ph idx="1"/>
          </p:nvPr>
        </p:nvSpPr>
        <p:spPr>
          <a:xfrm>
            <a:off x="5138928" y="1338729"/>
            <a:ext cx="4795584" cy="4180542"/>
          </a:xfrm>
        </p:spPr>
        <p:txBody>
          <a:bodyPr anchor="ctr">
            <a:normAutofit/>
          </a:bodyPr>
          <a:lstStyle/>
          <a:p>
            <a:pPr marL="0" indent="0">
              <a:buNone/>
            </a:pPr>
            <a:r>
              <a:rPr lang="en-US" sz="2400"/>
              <a:t>The information in this presentation was prepared by the Vermont Education Health Initiative (VEHI) to assist </a:t>
            </a:r>
            <a:r>
              <a:rPr lang="en-US" sz="2400" b="1"/>
              <a:t>public school employees</a:t>
            </a:r>
            <a:r>
              <a:rPr lang="en-US" sz="2400"/>
              <a:t> in selecting a health care plan during their school’s open enrollment process in </a:t>
            </a:r>
            <a:r>
              <a:rPr lang="en-US" sz="2400" b="1"/>
              <a:t>2025</a:t>
            </a:r>
            <a:r>
              <a:rPr lang="en-US" sz="2400"/>
              <a:t>, for coverage in calendar year </a:t>
            </a:r>
            <a:r>
              <a:rPr lang="en-US" sz="2400" b="1"/>
              <a:t>2026</a:t>
            </a:r>
            <a:r>
              <a:rPr lang="en-US" sz="2400"/>
              <a:t>.</a:t>
            </a:r>
          </a:p>
          <a:p>
            <a:endParaRPr lang="en-US" sz="2400"/>
          </a:p>
          <a:p>
            <a:endParaRPr lang="en-US" sz="2400"/>
          </a:p>
        </p:txBody>
      </p:sp>
    </p:spTree>
    <p:extLst>
      <p:ext uri="{BB962C8B-B14F-4D97-AF65-F5344CB8AC3E}">
        <p14:creationId xmlns:p14="http://schemas.microsoft.com/office/powerpoint/2010/main" val="1404952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Right Triangle 3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93780A-9D8F-4F53-8F53-81724E7CF019}"/>
              </a:ext>
            </a:extLst>
          </p:cNvPr>
          <p:cNvSpPr>
            <a:spLocks noGrp="1"/>
          </p:cNvSpPr>
          <p:nvPr>
            <p:ph type="title"/>
          </p:nvPr>
        </p:nvSpPr>
        <p:spPr>
          <a:xfrm>
            <a:off x="1006900" y="1188637"/>
            <a:ext cx="3141430" cy="4480726"/>
          </a:xfrm>
        </p:spPr>
        <p:txBody>
          <a:bodyPr>
            <a:normAutofit/>
          </a:bodyPr>
          <a:lstStyle/>
          <a:p>
            <a:pPr algn="r"/>
            <a:br>
              <a:rPr lang="en-US" sz="3100"/>
            </a:br>
            <a:br>
              <a:rPr lang="en-US" sz="3100"/>
            </a:br>
            <a:br>
              <a:rPr lang="en-US" sz="3100"/>
            </a:br>
            <a:r>
              <a:rPr lang="en-US" sz="3100"/>
              <a:t>Lowest Overall Cost Exposure for School Employees in 2026</a:t>
            </a:r>
            <a:br>
              <a:rPr lang="en-US" sz="3100"/>
            </a:br>
            <a:br>
              <a:rPr lang="en-US" sz="3100"/>
            </a:br>
            <a:br>
              <a:rPr lang="en-US" sz="3100"/>
            </a:br>
            <a:endParaRPr lang="en-US" sz="3100"/>
          </a:p>
        </p:txBody>
      </p:sp>
      <p:cxnSp>
        <p:nvCxnSpPr>
          <p:cNvPr id="40" name="Straight Connector 3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3BDCA87-458F-4C20-848A-7905FEF564CE}"/>
              </a:ext>
            </a:extLst>
          </p:cNvPr>
          <p:cNvSpPr>
            <a:spLocks noGrp="1"/>
          </p:cNvSpPr>
          <p:nvPr>
            <p:ph idx="1"/>
          </p:nvPr>
        </p:nvSpPr>
        <p:spPr>
          <a:xfrm>
            <a:off x="5138928" y="1338729"/>
            <a:ext cx="4795584" cy="4180542"/>
          </a:xfrm>
        </p:spPr>
        <p:txBody>
          <a:bodyPr anchor="ctr">
            <a:normAutofit/>
          </a:bodyPr>
          <a:lstStyle/>
          <a:p>
            <a:pPr marL="0" indent="0">
              <a:buNone/>
            </a:pPr>
            <a:r>
              <a:rPr lang="en-US" sz="2400"/>
              <a:t>In 2026, licensed and non-licensed staff will have the lowest overall financial exposure -- premiums and out-of-pocket costs (OOP) combined -- if they elect the Gold CDHP.</a:t>
            </a:r>
          </a:p>
        </p:txBody>
      </p:sp>
    </p:spTree>
    <p:extLst>
      <p:ext uri="{BB962C8B-B14F-4D97-AF65-F5344CB8AC3E}">
        <p14:creationId xmlns:p14="http://schemas.microsoft.com/office/powerpoint/2010/main" val="2411515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oney">
            <a:extLst>
              <a:ext uri="{FF2B5EF4-FFF2-40B4-BE49-F238E27FC236}">
                <a16:creationId xmlns:a16="http://schemas.microsoft.com/office/drawing/2014/main" id="{D5D450BB-5D8C-4FF5-945E-D967E2ED9B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21" name="Freeform: Shape 20">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Right Triangle 22">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7FEE5D-17BD-4638-8724-03BFF9133E06}"/>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4500" kern="1200" dirty="0">
                <a:solidFill>
                  <a:schemeClr val="tx1"/>
                </a:solidFill>
                <a:latin typeface="+mj-lt"/>
                <a:ea typeface="+mj-ea"/>
                <a:cs typeface="+mj-cs"/>
              </a:rPr>
              <a:t>Employer &amp; Employee Premium Payments for Licensed Staff</a:t>
            </a:r>
            <a:br>
              <a:rPr lang="en-US" sz="4500" kern="1200" dirty="0">
                <a:solidFill>
                  <a:schemeClr val="tx1"/>
                </a:solidFill>
                <a:latin typeface="+mj-lt"/>
                <a:ea typeface="+mj-ea"/>
                <a:cs typeface="+mj-cs"/>
              </a:rPr>
            </a:br>
            <a:endParaRPr lang="en-US" sz="4500" kern="1200" dirty="0">
              <a:solidFill>
                <a:schemeClr val="tx1"/>
              </a:solidFill>
              <a:latin typeface="+mj-lt"/>
              <a:ea typeface="+mj-ea"/>
              <a:cs typeface="+mj-cs"/>
            </a:endParaRPr>
          </a:p>
        </p:txBody>
      </p:sp>
    </p:spTree>
    <p:extLst>
      <p:ext uri="{BB962C8B-B14F-4D97-AF65-F5344CB8AC3E}">
        <p14:creationId xmlns:p14="http://schemas.microsoft.com/office/powerpoint/2010/main" val="230434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ight Triangle 33">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DB5D30-AF19-404D-9EB9-339CFDAFFD32}"/>
              </a:ext>
            </a:extLst>
          </p:cNvPr>
          <p:cNvSpPr>
            <a:spLocks noGrp="1"/>
          </p:cNvSpPr>
          <p:nvPr>
            <p:ph type="title"/>
          </p:nvPr>
        </p:nvSpPr>
        <p:spPr>
          <a:xfrm>
            <a:off x="1006900" y="1188637"/>
            <a:ext cx="3141430" cy="4480726"/>
          </a:xfrm>
        </p:spPr>
        <p:txBody>
          <a:bodyPr>
            <a:normAutofit/>
          </a:bodyPr>
          <a:lstStyle/>
          <a:p>
            <a:pPr algn="r"/>
            <a:r>
              <a:rPr lang="en-US" sz="5100"/>
              <a:t>Premium Payment Formula for </a:t>
            </a:r>
            <a:r>
              <a:rPr lang="en-US" sz="5100" b="1"/>
              <a:t>Licensed </a:t>
            </a:r>
            <a:r>
              <a:rPr lang="en-US" sz="5100"/>
              <a:t>Staff</a:t>
            </a:r>
          </a:p>
        </p:txBody>
      </p:sp>
      <p:cxnSp>
        <p:nvCxnSpPr>
          <p:cNvPr id="38" name="Straight Connector 37">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125177E-5931-491A-9E0A-6EC87102905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Districts will pay </a:t>
            </a:r>
            <a:r>
              <a:rPr lang="en-US" sz="2400" b="1">
                <a:effectLst/>
                <a:latin typeface="Calibri" panose="020F0502020204030204" pitchFamily="34" charset="0"/>
                <a:ea typeface="Calibri" panose="020F0502020204030204" pitchFamily="34" charset="0"/>
                <a:cs typeface="Times New Roman" panose="02020603050405020304" pitchFamily="18" charset="0"/>
              </a:rPr>
              <a:t>80 percent</a:t>
            </a:r>
            <a:r>
              <a:rPr lang="en-US" sz="2400">
                <a:effectLst/>
                <a:latin typeface="Calibri" panose="020F0502020204030204" pitchFamily="34" charset="0"/>
                <a:ea typeface="Calibri" panose="020F0502020204030204" pitchFamily="34" charset="0"/>
                <a:cs typeface="Times New Roman" panose="02020603050405020304" pitchFamily="18" charset="0"/>
              </a:rPr>
              <a:t> of the premium for the Gold CDHP and the Silver CDHP.</a:t>
            </a:r>
          </a:p>
          <a:p>
            <a:pPr marL="685800" marR="0">
              <a:spcBef>
                <a:spcPts val="0"/>
              </a:spcBef>
              <a:spcAft>
                <a:spcPts val="0"/>
              </a:spcAft>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Wingdings" panose="05000000000000000000" pitchFamily="2" charset="2"/>
              <a:buChar char=""/>
            </a:pPr>
            <a:r>
              <a:rPr lang="en-US" sz="2400">
                <a:effectLst/>
                <a:latin typeface="Calibri"/>
                <a:ea typeface="Calibri" panose="020F0502020204030204" pitchFamily="34" charset="0"/>
                <a:cs typeface="Times New Roman"/>
              </a:rPr>
              <a:t>Districts will pay </a:t>
            </a:r>
            <a:r>
              <a:rPr lang="en-US" sz="2400" b="1">
                <a:effectLst/>
                <a:latin typeface="Calibri"/>
                <a:ea typeface="Calibri" panose="020F0502020204030204" pitchFamily="34" charset="0"/>
                <a:cs typeface="Times New Roman"/>
              </a:rPr>
              <a:t>the dollar amount </a:t>
            </a:r>
            <a:r>
              <a:rPr lang="en-US" sz="2400">
                <a:effectLst/>
                <a:latin typeface="Calibri"/>
                <a:ea typeface="Calibri" panose="020F0502020204030204" pitchFamily="34" charset="0"/>
                <a:cs typeface="Times New Roman"/>
              </a:rPr>
              <a:t>equal to 80 percent of the </a:t>
            </a:r>
            <a:r>
              <a:rPr lang="en-US" sz="2400" b="1">
                <a:effectLst/>
                <a:latin typeface="Calibri"/>
                <a:ea typeface="Calibri" panose="020F0502020204030204" pitchFamily="34" charset="0"/>
                <a:cs typeface="Times New Roman"/>
              </a:rPr>
              <a:t>Gold CDHP </a:t>
            </a:r>
            <a:r>
              <a:rPr lang="en-US" sz="2400">
                <a:effectLst/>
                <a:latin typeface="Calibri"/>
                <a:ea typeface="Calibri" panose="020F0502020204030204" pitchFamily="34" charset="0"/>
                <a:cs typeface="Times New Roman"/>
              </a:rPr>
              <a:t>premium toward enrollment in the Platinum and Gold [non-CDHP] plans.</a:t>
            </a:r>
          </a:p>
          <a:p>
            <a:endParaRPr lang="en-US" sz="2400"/>
          </a:p>
        </p:txBody>
      </p:sp>
    </p:spTree>
    <p:extLst>
      <p:ext uri="{BB962C8B-B14F-4D97-AF65-F5344CB8AC3E}">
        <p14:creationId xmlns:p14="http://schemas.microsoft.com/office/powerpoint/2010/main" val="2413703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ight Triangle 33">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DB5D30-AF19-404D-9EB9-339CFDAFFD32}"/>
              </a:ext>
            </a:extLst>
          </p:cNvPr>
          <p:cNvSpPr>
            <a:spLocks noGrp="1"/>
          </p:cNvSpPr>
          <p:nvPr>
            <p:ph type="title"/>
          </p:nvPr>
        </p:nvSpPr>
        <p:spPr>
          <a:xfrm>
            <a:off x="1006900" y="1188637"/>
            <a:ext cx="3141430" cy="4480726"/>
          </a:xfrm>
        </p:spPr>
        <p:txBody>
          <a:bodyPr>
            <a:normAutofit/>
          </a:bodyPr>
          <a:lstStyle/>
          <a:p>
            <a:pPr algn="r"/>
            <a:r>
              <a:rPr lang="en-US" sz="4600"/>
              <a:t>More on Premium Payment Formula for Licensed Staff</a:t>
            </a:r>
            <a:endParaRPr lang="en-US" sz="4600" b="1"/>
          </a:p>
        </p:txBody>
      </p:sp>
      <p:cxnSp>
        <p:nvCxnSpPr>
          <p:cNvPr id="38" name="Straight Connector 37">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125177E-5931-491A-9E0A-6EC87102905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1900">
                <a:effectLst/>
                <a:latin typeface="Calibri"/>
                <a:ea typeface="Calibri" panose="020F0502020204030204" pitchFamily="34" charset="0"/>
                <a:cs typeface="Times New Roman"/>
              </a:rPr>
              <a:t>Employees </a:t>
            </a:r>
            <a:r>
              <a:rPr lang="en-US" sz="1900">
                <a:latin typeface="Calibri"/>
                <a:ea typeface="Calibri" panose="020F0502020204030204" pitchFamily="34" charset="0"/>
                <a:cs typeface="Times New Roman"/>
              </a:rPr>
              <a:t>in</a:t>
            </a:r>
            <a:r>
              <a:rPr lang="en-US" sz="1900">
                <a:effectLst/>
                <a:latin typeface="Calibri"/>
                <a:ea typeface="Calibri" panose="020F0502020204030204" pitchFamily="34" charset="0"/>
                <a:cs typeface="Times New Roman"/>
              </a:rPr>
              <a:t> the </a:t>
            </a:r>
            <a:r>
              <a:rPr lang="en-US" sz="1900" b="1">
                <a:effectLst/>
                <a:latin typeface="Calibri"/>
                <a:ea typeface="Calibri" panose="020F0502020204030204" pitchFamily="34" charset="0"/>
                <a:cs typeface="Times New Roman"/>
              </a:rPr>
              <a:t>Gold CDHP or Silver CDHP</a:t>
            </a:r>
            <a:r>
              <a:rPr lang="en-US" sz="1900">
                <a:effectLst/>
                <a:latin typeface="Calibri"/>
                <a:ea typeface="Calibri" panose="020F0502020204030204" pitchFamily="34" charset="0"/>
                <a:cs typeface="Times New Roman"/>
              </a:rPr>
              <a:t> will pay </a:t>
            </a:r>
            <a:r>
              <a:rPr lang="en-US" sz="1900" b="1">
                <a:effectLst/>
                <a:latin typeface="Calibri"/>
                <a:ea typeface="Calibri" panose="020F0502020204030204" pitchFamily="34" charset="0"/>
                <a:cs typeface="Times New Roman"/>
              </a:rPr>
              <a:t>20 percent</a:t>
            </a:r>
            <a:r>
              <a:rPr lang="en-US" sz="1900">
                <a:effectLst/>
                <a:latin typeface="Calibri"/>
                <a:ea typeface="Calibri" panose="020F0502020204030204" pitchFamily="34" charset="0"/>
                <a:cs typeface="Times New Roman"/>
              </a:rPr>
              <a:t> of the premium.</a:t>
            </a:r>
          </a:p>
          <a:p>
            <a:pPr marL="457200" marR="0" indent="0">
              <a:spcBef>
                <a:spcPts val="0"/>
              </a:spcBef>
              <a:spcAft>
                <a:spcPts val="0"/>
              </a:spcAft>
              <a:buNone/>
            </a:pPr>
            <a:endParaRPr lang="en-US" sz="19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Wingdings" panose="05000000000000000000" pitchFamily="2" charset="2"/>
              <a:buChar char=""/>
            </a:pPr>
            <a:r>
              <a:rPr lang="en-US" sz="1900">
                <a:effectLst/>
                <a:latin typeface="Calibri"/>
                <a:ea typeface="Calibri" panose="020F0502020204030204" pitchFamily="34" charset="0"/>
                <a:cs typeface="Times New Roman"/>
              </a:rPr>
              <a:t>Employees in the </a:t>
            </a:r>
            <a:r>
              <a:rPr lang="en-US" sz="1900" b="1">
                <a:effectLst/>
                <a:latin typeface="Calibri"/>
                <a:ea typeface="Calibri" panose="020F0502020204030204" pitchFamily="34" charset="0"/>
                <a:cs typeface="Times New Roman"/>
              </a:rPr>
              <a:t>Platinum or Gold [non-CDHP] </a:t>
            </a:r>
            <a:r>
              <a:rPr lang="en-US" sz="1900">
                <a:effectLst/>
                <a:latin typeface="Calibri"/>
                <a:ea typeface="Calibri" panose="020F0502020204030204" pitchFamily="34" charset="0"/>
                <a:cs typeface="Times New Roman"/>
              </a:rPr>
              <a:t>plans will </a:t>
            </a:r>
            <a:r>
              <a:rPr lang="en-US" sz="1900" b="1">
                <a:effectLst/>
                <a:latin typeface="Calibri"/>
                <a:ea typeface="Calibri" panose="020F0502020204030204" pitchFamily="34" charset="0"/>
                <a:cs typeface="Times New Roman"/>
              </a:rPr>
              <a:t>pay the difference </a:t>
            </a:r>
            <a:r>
              <a:rPr lang="en-US" sz="1900">
                <a:effectLst/>
                <a:latin typeface="Calibri"/>
                <a:ea typeface="Calibri" panose="020F0502020204030204" pitchFamily="34" charset="0"/>
                <a:cs typeface="Times New Roman"/>
              </a:rPr>
              <a:t>between 80 percent of the cost of Gold CDHP and the cost of th</a:t>
            </a:r>
            <a:r>
              <a:rPr lang="en-US" sz="1900">
                <a:latin typeface="Calibri"/>
                <a:ea typeface="Calibri" panose="020F0502020204030204" pitchFamily="34" charset="0"/>
                <a:cs typeface="Times New Roman"/>
              </a:rPr>
              <a:t>e same coverage in the </a:t>
            </a:r>
            <a:r>
              <a:rPr lang="en-US" sz="1900">
                <a:effectLst/>
                <a:latin typeface="Calibri"/>
                <a:ea typeface="Calibri" panose="020F0502020204030204" pitchFamily="34" charset="0"/>
                <a:cs typeface="Times New Roman"/>
              </a:rPr>
              <a:t>Platinum and Gold [non-CDHP] plans.</a:t>
            </a:r>
          </a:p>
          <a:p>
            <a:pPr marL="0" marR="0" lvl="0" indent="0">
              <a:spcBef>
                <a:spcPts val="0"/>
              </a:spcBef>
              <a:spcAft>
                <a:spcPts val="800"/>
              </a:spcAft>
              <a:buNone/>
            </a:pPr>
            <a:r>
              <a:rPr lang="en-US" sz="19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1900">
                <a:latin typeface="Calibri" panose="020F0502020204030204" pitchFamily="34" charset="0"/>
                <a:ea typeface="Calibri" panose="020F0502020204030204" pitchFamily="34" charset="0"/>
                <a:cs typeface="Times New Roman" panose="02020603050405020304" pitchFamily="18" charset="0"/>
              </a:rPr>
              <a:t>You will pay </a:t>
            </a:r>
            <a:r>
              <a:rPr lang="en-US" sz="1900" b="1">
                <a:latin typeface="Calibri" panose="020F0502020204030204" pitchFamily="34" charset="0"/>
                <a:ea typeface="Calibri" panose="020F0502020204030204" pitchFamily="34" charset="0"/>
                <a:cs typeface="Times New Roman" panose="02020603050405020304" pitchFamily="18" charset="0"/>
              </a:rPr>
              <a:t>higher premiums </a:t>
            </a:r>
            <a:r>
              <a:rPr lang="en-US" sz="1900">
                <a:latin typeface="Calibri" panose="020F0502020204030204" pitchFamily="34" charset="0"/>
                <a:ea typeface="Calibri" panose="020F0502020204030204" pitchFamily="34" charset="0"/>
                <a:cs typeface="Times New Roman" panose="02020603050405020304" pitchFamily="18" charset="0"/>
              </a:rPr>
              <a:t>if you enroll in the Platinum and Gold [non-CDHP] plans</a:t>
            </a:r>
            <a:r>
              <a:rPr lang="en-US" sz="1900" b="1">
                <a:latin typeface="Calibri" panose="020F0502020204030204" pitchFamily="34" charset="0"/>
                <a:ea typeface="Calibri" panose="020F0502020204030204" pitchFamily="34" charset="0"/>
                <a:cs typeface="Times New Roman" panose="02020603050405020304" pitchFamily="18" charset="0"/>
              </a:rPr>
              <a:t>. </a:t>
            </a:r>
            <a:r>
              <a:rPr lang="en-US" sz="1900">
                <a:latin typeface="Calibri" panose="020F0502020204030204" pitchFamily="34" charset="0"/>
                <a:ea typeface="Calibri" panose="020F0502020204030204" pitchFamily="34" charset="0"/>
                <a:cs typeface="Times New Roman" panose="02020603050405020304" pitchFamily="18" charset="0"/>
              </a:rPr>
              <a:t>Click </a:t>
            </a:r>
            <a:r>
              <a:rPr lang="en-US" sz="1900" b="1" spc="50">
                <a:ln w="0"/>
                <a:effectLst>
                  <a:innerShdw blurRad="63500" dist="50800" dir="13500000">
                    <a:srgbClr val="000000">
                      <a:alpha val="50000"/>
                    </a:srgbClr>
                  </a:innerShdw>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here</a:t>
            </a:r>
            <a:r>
              <a:rPr lang="en-US" sz="1900">
                <a:latin typeface="Calibri" panose="020F0502020204030204" pitchFamily="34" charset="0"/>
                <a:ea typeface="Calibri" panose="020F0502020204030204" pitchFamily="34" charset="0"/>
                <a:cs typeface="Times New Roman" panose="02020603050405020304" pitchFamily="18" charset="0"/>
              </a:rPr>
              <a:t> to see the cost comparison.</a:t>
            </a:r>
            <a:endParaRPr lang="en-US" sz="190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endParaRPr lang="en-US" sz="1900" b="1">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endParaRPr lang="en-US" sz="1900" b="1">
              <a:effectLst/>
              <a:latin typeface="Calibri" panose="020F0502020204030204" pitchFamily="34" charset="0"/>
              <a:ea typeface="Calibri" panose="020F0502020204030204" pitchFamily="34" charset="0"/>
              <a:cs typeface="Times New Roman" panose="02020603050405020304" pitchFamily="18" charset="0"/>
            </a:endParaRPr>
          </a:p>
          <a:p>
            <a:endParaRPr lang="en-US" sz="1900"/>
          </a:p>
        </p:txBody>
      </p:sp>
    </p:spTree>
    <p:extLst>
      <p:ext uri="{BB962C8B-B14F-4D97-AF65-F5344CB8AC3E}">
        <p14:creationId xmlns:p14="http://schemas.microsoft.com/office/powerpoint/2010/main" val="299507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7FEE5D-17BD-4638-8724-03BFF9133E06}"/>
              </a:ext>
            </a:extLst>
          </p:cNvPr>
          <p:cNvSpPr>
            <a:spLocks noGrp="1"/>
          </p:cNvSpPr>
          <p:nvPr>
            <p:ph type="title"/>
          </p:nvPr>
        </p:nvSpPr>
        <p:spPr>
          <a:xfrm>
            <a:off x="965200" y="1383528"/>
            <a:ext cx="5925989" cy="3167510"/>
          </a:xfrm>
        </p:spPr>
        <p:txBody>
          <a:bodyPr vert="horz" lIns="91440" tIns="45720" rIns="91440" bIns="45720" rtlCol="0" anchor="b">
            <a:normAutofit/>
          </a:bodyPr>
          <a:lstStyle/>
          <a:p>
            <a:pPr algn="r"/>
            <a:r>
              <a:rPr lang="en-US" sz="4600" kern="1200" dirty="0">
                <a:solidFill>
                  <a:schemeClr val="tx1"/>
                </a:solidFill>
                <a:latin typeface="+mj-lt"/>
                <a:ea typeface="+mj-ea"/>
                <a:cs typeface="+mj-cs"/>
              </a:rPr>
              <a:t>Employer &amp; Employee Premium Payments for Non-Licensed Staff</a:t>
            </a:r>
            <a:br>
              <a:rPr lang="en-US" sz="4600" kern="1200" dirty="0">
                <a:solidFill>
                  <a:schemeClr val="tx1"/>
                </a:solidFill>
                <a:latin typeface="+mj-lt"/>
                <a:ea typeface="+mj-ea"/>
                <a:cs typeface="+mj-cs"/>
              </a:rPr>
            </a:br>
            <a:endParaRPr lang="en-US" sz="4600" kern="1200" dirty="0">
              <a:solidFill>
                <a:schemeClr val="tx1"/>
              </a:solidFill>
              <a:latin typeface="+mj-lt"/>
              <a:ea typeface="+mj-ea"/>
              <a:cs typeface="+mj-cs"/>
            </a:endParaRPr>
          </a:p>
        </p:txBody>
      </p:sp>
      <p:pic>
        <p:nvPicPr>
          <p:cNvPr id="7" name="Graphic 6" descr="Money">
            <a:extLst>
              <a:ext uri="{FF2B5EF4-FFF2-40B4-BE49-F238E27FC236}">
                <a16:creationId xmlns:a16="http://schemas.microsoft.com/office/drawing/2014/main" id="{D5D450BB-5D8C-4FF5-945E-D967E2ED9B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99140" y="2209474"/>
            <a:ext cx="2489416" cy="2489416"/>
          </a:xfrm>
          <a:prstGeom prst="rect">
            <a:avLst/>
          </a:prstGeom>
        </p:spPr>
      </p:pic>
    </p:spTree>
    <p:extLst>
      <p:ext uri="{BB962C8B-B14F-4D97-AF65-F5344CB8AC3E}">
        <p14:creationId xmlns:p14="http://schemas.microsoft.com/office/powerpoint/2010/main" val="3446082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Right Triangle 26">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E09CFF-A2B5-4A79-B79F-77A881953194}"/>
              </a:ext>
            </a:extLst>
          </p:cNvPr>
          <p:cNvSpPr>
            <a:spLocks noGrp="1"/>
          </p:cNvSpPr>
          <p:nvPr>
            <p:ph type="title"/>
          </p:nvPr>
        </p:nvSpPr>
        <p:spPr>
          <a:xfrm>
            <a:off x="1006900" y="1188637"/>
            <a:ext cx="3141430" cy="4480726"/>
          </a:xfrm>
        </p:spPr>
        <p:txBody>
          <a:bodyPr>
            <a:normAutofit/>
          </a:bodyPr>
          <a:lstStyle/>
          <a:p>
            <a:pPr algn="r"/>
            <a:r>
              <a:rPr lang="en-US" sz="4100"/>
              <a:t>Employer &amp; Employee </a:t>
            </a:r>
            <a:r>
              <a:rPr lang="en-US" sz="4100" b="1"/>
              <a:t>Premium Payment Formula </a:t>
            </a:r>
            <a:r>
              <a:rPr lang="en-US" sz="4100"/>
              <a:t>for </a:t>
            </a:r>
            <a:r>
              <a:rPr lang="en-US" sz="4100" b="1"/>
              <a:t>Non-Licensed</a:t>
            </a:r>
            <a:r>
              <a:rPr lang="en-US" sz="4100"/>
              <a:t> Staff</a:t>
            </a:r>
          </a:p>
        </p:txBody>
      </p:sp>
      <p:cxnSp>
        <p:nvCxnSpPr>
          <p:cNvPr id="31" name="Straight Connector 30">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875387F-5A4A-4971-8F26-CFFA991E4CF7}"/>
              </a:ext>
            </a:extLst>
          </p:cNvPr>
          <p:cNvSpPr>
            <a:spLocks noGrp="1"/>
          </p:cNvSpPr>
          <p:nvPr>
            <p:ph idx="1"/>
          </p:nvPr>
        </p:nvSpPr>
        <p:spPr>
          <a:xfrm>
            <a:off x="5138928" y="1338729"/>
            <a:ext cx="4795584" cy="4180542"/>
          </a:xfrm>
        </p:spPr>
        <p:txBody>
          <a:bodyPr anchor="ctr">
            <a:normAutofit/>
          </a:bodyPr>
          <a:lstStyle/>
          <a:p>
            <a:pPr marR="0" indent="0">
              <a:spcBef>
                <a:spcPts val="0"/>
              </a:spcBef>
              <a:spcAft>
                <a:spcPts val="800"/>
              </a:spcAft>
              <a:buNone/>
            </a:pPr>
            <a:r>
              <a:rPr lang="en-US" sz="2200" b="1">
                <a:latin typeface="Calibri" panose="020F0502020204030204" pitchFamily="34" charset="0"/>
                <a:ea typeface="Calibri" panose="020F0502020204030204" pitchFamily="34" charset="0"/>
                <a:cs typeface="Times New Roman" panose="02020603050405020304" pitchFamily="18" charset="0"/>
              </a:rPr>
              <a:t>P</a:t>
            </a:r>
            <a:r>
              <a:rPr lang="en-US" sz="2200" b="1">
                <a:effectLst/>
                <a:latin typeface="Calibri" panose="020F0502020204030204" pitchFamily="34" charset="0"/>
                <a:ea typeface="Calibri" panose="020F0502020204030204" pitchFamily="34" charset="0"/>
                <a:cs typeface="Times New Roman" panose="02020603050405020304" pitchFamily="18" charset="0"/>
              </a:rPr>
              <a:t>remium Cost Sharing </a:t>
            </a:r>
            <a:r>
              <a:rPr lang="en-US" sz="2200" b="1" u="sng">
                <a:effectLst/>
                <a:latin typeface="Calibri" panose="020F0502020204030204" pitchFamily="34" charset="0"/>
                <a:ea typeface="Calibri" panose="020F0502020204030204" pitchFamily="34" charset="0"/>
                <a:cs typeface="Times New Roman" panose="02020603050405020304" pitchFamily="18" charset="0"/>
              </a:rPr>
              <a:t>Varies</a:t>
            </a:r>
            <a:r>
              <a:rPr lang="en-US" sz="2200" b="1">
                <a:effectLst/>
                <a:latin typeface="Calibri" panose="020F0502020204030204" pitchFamily="34" charset="0"/>
                <a:ea typeface="Calibri" panose="020F0502020204030204" pitchFamily="34" charset="0"/>
                <a:cs typeface="Times New Roman" panose="02020603050405020304" pitchFamily="18" charset="0"/>
              </a:rPr>
              <a:t> Across the State for non-licensed staff:</a:t>
            </a:r>
          </a:p>
          <a:p>
            <a:pPr marR="0" indent="0">
              <a:spcBef>
                <a:spcPts val="0"/>
              </a:spcBef>
              <a:buNone/>
            </a:pP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indent="0">
              <a:spcBef>
                <a:spcPts val="0"/>
              </a:spcBef>
              <a:buNone/>
            </a:pPr>
            <a:r>
              <a:rPr lang="en-US" sz="2200">
                <a:effectLst/>
                <a:latin typeface="Calibri" panose="020F0502020204030204" pitchFamily="34" charset="0"/>
                <a:ea typeface="Calibri" panose="020F0502020204030204" pitchFamily="34" charset="0"/>
                <a:cs typeface="Times New Roman" panose="02020603050405020304" pitchFamily="18" charset="0"/>
              </a:rPr>
              <a:t>On </a:t>
            </a:r>
            <a:r>
              <a:rPr lang="en-US" sz="2200" b="1">
                <a:effectLst/>
                <a:latin typeface="Calibri" panose="020F0502020204030204" pitchFamily="34" charset="0"/>
                <a:ea typeface="Calibri" panose="020F0502020204030204" pitchFamily="34" charset="0"/>
                <a:cs typeface="Times New Roman" panose="02020603050405020304" pitchFamily="18" charset="0"/>
              </a:rPr>
              <a:t>January 1, 2026</a:t>
            </a:r>
            <a:r>
              <a:rPr lang="en-US" sz="2200">
                <a:effectLst/>
                <a:latin typeface="Calibri" panose="020F0502020204030204" pitchFamily="34" charset="0"/>
                <a:ea typeface="Calibri" panose="020F0502020204030204" pitchFamily="34" charset="0"/>
                <a:cs typeface="Times New Roman" panose="02020603050405020304" pitchFamily="18" charset="0"/>
              </a:rPr>
              <a:t>, support staff who are not already paying 20 percent of their premium will pay </a:t>
            </a:r>
            <a:r>
              <a:rPr lang="en-US" sz="2200" b="1">
                <a:latin typeface="Calibri" panose="020F0502020204030204" pitchFamily="34" charset="0"/>
                <a:ea typeface="Calibri" panose="020F0502020204030204" pitchFamily="34" charset="0"/>
                <a:cs typeface="Times New Roman" panose="02020603050405020304" pitchFamily="18" charset="0"/>
              </a:rPr>
              <a:t>1 </a:t>
            </a:r>
            <a:r>
              <a:rPr lang="en-US" sz="2200" b="1">
                <a:effectLst/>
                <a:latin typeface="Calibri" panose="020F0502020204030204" pitchFamily="34" charset="0"/>
                <a:ea typeface="Calibri" panose="020F0502020204030204" pitchFamily="34" charset="0"/>
                <a:cs typeface="Times New Roman" panose="02020603050405020304" pitchFamily="18" charset="0"/>
              </a:rPr>
              <a:t>percent more than </a:t>
            </a:r>
            <a:r>
              <a:rPr lang="en-US" sz="2200">
                <a:effectLst/>
                <a:latin typeface="Calibri" panose="020F0502020204030204" pitchFamily="34" charset="0"/>
                <a:ea typeface="Calibri" panose="020F0502020204030204" pitchFamily="34" charset="0"/>
                <a:cs typeface="Times New Roman" panose="02020603050405020304" pitchFamily="18" charset="0"/>
              </a:rPr>
              <a:t>what they paid in 2025</a:t>
            </a:r>
            <a:r>
              <a:rPr lang="en-US" sz="2200">
                <a:latin typeface="Calibri" panose="020F0502020204030204" pitchFamily="34" charset="0"/>
                <a:ea typeface="Calibri" panose="020F0502020204030204" pitchFamily="34" charset="0"/>
                <a:cs typeface="Times New Roman" panose="02020603050405020304" pitchFamily="18" charset="0"/>
              </a:rPr>
              <a:t>.  B</a:t>
            </a:r>
            <a:r>
              <a:rPr lang="en-US" sz="2200">
                <a:effectLst/>
                <a:latin typeface="Calibri" panose="020F0502020204030204" pitchFamily="34" charset="0"/>
                <a:ea typeface="Calibri" panose="020F0502020204030204" pitchFamily="34" charset="0"/>
                <a:cs typeface="Times New Roman" panose="02020603050405020304" pitchFamily="18" charset="0"/>
              </a:rPr>
              <a:t>ut a non-licensed staff person will </a:t>
            </a:r>
            <a:r>
              <a:rPr lang="en-US" sz="2200" b="1">
                <a:effectLst/>
                <a:latin typeface="Calibri" panose="020F0502020204030204" pitchFamily="34" charset="0"/>
                <a:ea typeface="Calibri" panose="020F0502020204030204" pitchFamily="34" charset="0"/>
                <a:cs typeface="Times New Roman" panose="02020603050405020304" pitchFamily="18" charset="0"/>
              </a:rPr>
              <a:t>not </a:t>
            </a:r>
            <a:r>
              <a:rPr lang="en-US" sz="2200">
                <a:effectLst/>
                <a:latin typeface="Calibri" panose="020F0502020204030204" pitchFamily="34" charset="0"/>
                <a:ea typeface="Calibri" panose="020F0502020204030204" pitchFamily="34" charset="0"/>
                <a:cs typeface="Times New Roman" panose="02020603050405020304" pitchFamily="18" charset="0"/>
              </a:rPr>
              <a:t>pay more than 20 percent.  </a:t>
            </a:r>
          </a:p>
          <a:p>
            <a:pPr indent="0">
              <a:spcBef>
                <a:spcPts val="0"/>
              </a:spcBef>
              <a:buNone/>
            </a:pPr>
            <a:endParaRPr lang="en-US" sz="2200">
              <a:latin typeface="Calibri" panose="020F0502020204030204" pitchFamily="34" charset="0"/>
              <a:ea typeface="Calibri" panose="020F0502020204030204" pitchFamily="34" charset="0"/>
              <a:cs typeface="Times New Roman" panose="02020603050405020304" pitchFamily="18" charset="0"/>
            </a:endParaRPr>
          </a:p>
          <a:p>
            <a:pPr indent="0">
              <a:spcBef>
                <a:spcPts val="0"/>
              </a:spcBef>
              <a:buNone/>
            </a:pPr>
            <a:r>
              <a:rPr lang="en-US" sz="2200">
                <a:latin typeface="Calibri" panose="020F0502020204030204" pitchFamily="34" charset="0"/>
                <a:ea typeface="Calibri" panose="020F0502020204030204" pitchFamily="34" charset="0"/>
                <a:cs typeface="Times New Roman" panose="02020603050405020304" pitchFamily="18" charset="0"/>
              </a:rPr>
              <a:t>Click </a:t>
            </a:r>
            <a:r>
              <a:rPr lang="en-US" sz="2200" b="1" spc="50">
                <a:ln w="0"/>
                <a:effectLst>
                  <a:innerShdw blurRad="63500" dist="50800" dir="13500000">
                    <a:srgbClr val="000000">
                      <a:alpha val="50000"/>
                    </a:srgbClr>
                  </a:innerShdw>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here</a:t>
            </a:r>
            <a:r>
              <a:rPr lang="en-US" sz="2200">
                <a:latin typeface="Calibri" panose="020F0502020204030204" pitchFamily="34" charset="0"/>
                <a:ea typeface="Calibri" panose="020F0502020204030204" pitchFamily="34" charset="0"/>
                <a:cs typeface="Times New Roman" panose="02020603050405020304" pitchFamily="18" charset="0"/>
              </a:rPr>
              <a:t> to see a cost comparison chart and enter your specific percentage.</a:t>
            </a:r>
          </a:p>
          <a:p>
            <a:pPr marR="0" indent="0">
              <a:spcBef>
                <a:spcPts val="0"/>
              </a:spcBef>
              <a:buNone/>
            </a:pPr>
            <a:endParaRPr lang="en-US" sz="2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180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oney">
            <a:extLst>
              <a:ext uri="{FF2B5EF4-FFF2-40B4-BE49-F238E27FC236}">
                <a16:creationId xmlns:a16="http://schemas.microsoft.com/office/drawing/2014/main" id="{D5D450BB-5D8C-4FF5-945E-D967E2ED9B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20" name="Freeform: Shape 19">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ight Triangle 2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7FEE5D-17BD-4638-8724-03BFF9133E06}"/>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5000" kern="1200" dirty="0">
                <a:solidFill>
                  <a:schemeClr val="tx1"/>
                </a:solidFill>
                <a:latin typeface="+mj-lt"/>
                <a:ea typeface="+mj-ea"/>
                <a:cs typeface="+mj-cs"/>
              </a:rPr>
              <a:t>Employer &amp; Employee Out-of-Pocket (OOP) Costs for Licensed Staff</a:t>
            </a:r>
          </a:p>
        </p:txBody>
      </p:sp>
    </p:spTree>
    <p:extLst>
      <p:ext uri="{BB962C8B-B14F-4D97-AF65-F5344CB8AC3E}">
        <p14:creationId xmlns:p14="http://schemas.microsoft.com/office/powerpoint/2010/main" val="3531999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8A96E3-2EE5-46EE-BD42-B07647243439}"/>
              </a:ext>
            </a:extLst>
          </p:cNvPr>
          <p:cNvSpPr>
            <a:spLocks noGrp="1"/>
          </p:cNvSpPr>
          <p:nvPr>
            <p:ph type="title"/>
          </p:nvPr>
        </p:nvSpPr>
        <p:spPr>
          <a:xfrm>
            <a:off x="1006900" y="1188637"/>
            <a:ext cx="3141430" cy="4480726"/>
          </a:xfrm>
        </p:spPr>
        <p:txBody>
          <a:bodyPr>
            <a:normAutofit/>
          </a:bodyPr>
          <a:lstStyle/>
          <a:p>
            <a:pPr algn="r"/>
            <a:r>
              <a:rPr lang="en-US" sz="4100"/>
              <a:t>Employer OOP Funding in the:</a:t>
            </a:r>
            <a:br>
              <a:rPr lang="en-US" sz="4100"/>
            </a:br>
            <a:r>
              <a:rPr lang="en-US" sz="4100" b="1"/>
              <a:t>Gold CDHP with an HRA </a:t>
            </a:r>
            <a:r>
              <a:rPr lang="en-US" sz="4100"/>
              <a:t>for </a:t>
            </a:r>
            <a:r>
              <a:rPr lang="en-US" sz="4100" b="1"/>
              <a:t>Licensed</a:t>
            </a:r>
            <a:r>
              <a:rPr lang="en-US" sz="4100"/>
              <a:t> Staff</a:t>
            </a:r>
            <a:endParaRPr lang="en-US" sz="41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8F77D7-0FD3-48A7-A201-5E17F9C4180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HRA</a:t>
            </a:r>
            <a:r>
              <a:rPr lang="en-US" sz="20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000" b="1">
                <a:effectLst/>
                <a:latin typeface="Calibri" panose="020F0502020204030204" pitchFamily="34" charset="0"/>
                <a:ea typeface="Calibri" panose="020F0502020204030204" pitchFamily="34" charset="0"/>
                <a:cs typeface="Times New Roman" panose="02020603050405020304" pitchFamily="18" charset="0"/>
              </a:rPr>
              <a:t> $1,900 </a:t>
            </a:r>
            <a:r>
              <a:rPr lang="en-US" sz="2000">
                <a:effectLst/>
                <a:latin typeface="Calibri" panose="020F0502020204030204" pitchFamily="34" charset="0"/>
                <a:ea typeface="Calibri" panose="020F0502020204030204" pitchFamily="34" charset="0"/>
                <a:cs typeface="Times New Roman" panose="02020603050405020304" pitchFamily="18" charset="0"/>
              </a:rPr>
              <a:t>and </a:t>
            </a:r>
            <a:r>
              <a:rPr lang="en-US" sz="2000" b="1">
                <a:effectLst/>
                <a:latin typeface="Calibri" panose="020F0502020204030204" pitchFamily="34" charset="0"/>
                <a:ea typeface="Calibri" panose="020F0502020204030204" pitchFamily="34" charset="0"/>
                <a:cs typeface="Times New Roman" panose="02020603050405020304" pitchFamily="18" charset="0"/>
              </a:rPr>
              <a:t>$4,000 </a:t>
            </a:r>
            <a:r>
              <a:rPr lang="en-US" sz="20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will be a </a:t>
            </a:r>
            <a:r>
              <a:rPr lang="en-US" sz="2000" b="1">
                <a:effectLst/>
                <a:latin typeface="Calibri" panose="020F0502020204030204" pitchFamily="34" charset="0"/>
                <a:ea typeface="Calibri" panose="020F0502020204030204" pitchFamily="34" charset="0"/>
                <a:cs typeface="Times New Roman" panose="02020603050405020304" pitchFamily="18" charset="0"/>
              </a:rPr>
              <a:t>first-dollar contribution</a:t>
            </a:r>
            <a:r>
              <a:rPr lang="en-US" sz="2000">
                <a:effectLst/>
                <a:latin typeface="Calibri" panose="020F0502020204030204" pitchFamily="34" charset="0"/>
                <a:ea typeface="Calibri" panose="020F0502020204030204" pitchFamily="34" charset="0"/>
                <a:cs typeface="Times New Roman" panose="02020603050405020304" pitchFamily="18" charset="0"/>
              </a:rPr>
              <a:t> – the employer’s contribution must be paid first before the employee pays any </a:t>
            </a:r>
            <a:r>
              <a:rPr lang="en-US" sz="2000">
                <a:latin typeface="Calibri" panose="020F0502020204030204" pitchFamily="34" charset="0"/>
                <a:ea typeface="Calibri" panose="020F0502020204030204" pitchFamily="34" charset="0"/>
                <a:cs typeface="Times New Roman" panose="02020603050405020304" pitchFamily="18" charset="0"/>
              </a:rPr>
              <a:t>out-of-pocket (OOP) balance that may be incurred.</a:t>
            </a:r>
          </a:p>
          <a:p>
            <a:pPr marL="0" marR="0" lvl="0" indent="0">
              <a:spcBef>
                <a:spcPts val="0"/>
              </a:spcBef>
              <a:spcAft>
                <a:spcPts val="0"/>
              </a:spcAft>
              <a:buNone/>
            </a:pP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Wingdings" panose="05000000000000000000" pitchFamily="2" charset="2"/>
              <a:buChar char=""/>
            </a:pPr>
            <a:r>
              <a:rPr lang="en-US" sz="2000" b="1">
                <a:effectLst/>
                <a:latin typeface="Calibri" panose="020F0502020204030204" pitchFamily="34" charset="0"/>
                <a:ea typeface="Calibri" panose="020F0502020204030204" pitchFamily="34" charset="0"/>
                <a:cs typeface="Times New Roman" panose="02020603050405020304" pitchFamily="18" charset="0"/>
              </a:rPr>
              <a:t>Remember</a:t>
            </a:r>
            <a:r>
              <a:rPr lang="en-US" sz="2000">
                <a:effectLst/>
                <a:latin typeface="Calibri" panose="020F0502020204030204" pitchFamily="34" charset="0"/>
                <a:ea typeface="Calibri" panose="020F0502020204030204" pitchFamily="34" charset="0"/>
                <a:cs typeface="Times New Roman" panose="02020603050405020304" pitchFamily="18" charset="0"/>
              </a:rPr>
              <a:t>: Contributions by employer or employee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HSA</a:t>
            </a:r>
            <a:r>
              <a:rPr lang="en-US" sz="2000">
                <a:effectLst/>
                <a:latin typeface="Calibri" panose="020F0502020204030204" pitchFamily="34" charset="0"/>
                <a:ea typeface="Calibri" panose="020F0502020204030204" pitchFamily="34" charset="0"/>
                <a:cs typeface="Times New Roman" panose="02020603050405020304" pitchFamily="18" charset="0"/>
              </a:rPr>
              <a:t> are </a:t>
            </a:r>
            <a:r>
              <a:rPr lang="en-US" sz="2000" b="1">
                <a:effectLst/>
                <a:latin typeface="Calibri" panose="020F0502020204030204" pitchFamily="34" charset="0"/>
                <a:ea typeface="Calibri" panose="020F0502020204030204" pitchFamily="34" charset="0"/>
                <a:cs typeface="Times New Roman" panose="02020603050405020304" pitchFamily="18" charset="0"/>
              </a:rPr>
              <a:t>NOT </a:t>
            </a:r>
            <a:r>
              <a:rPr lang="en-US" sz="2000">
                <a:effectLst/>
                <a:latin typeface="Calibri" panose="020F0502020204030204" pitchFamily="34" charset="0"/>
                <a:ea typeface="Calibri" panose="020F0502020204030204" pitchFamily="34" charset="0"/>
                <a:cs typeface="Times New Roman" panose="02020603050405020304" pitchFamily="18" charset="0"/>
              </a:rPr>
              <a:t>permitted with the </a:t>
            </a:r>
            <a:r>
              <a:rPr lang="en-US" sz="2000" b="1">
                <a:effectLst/>
                <a:latin typeface="Calibri" panose="020F0502020204030204" pitchFamily="34" charset="0"/>
                <a:ea typeface="Calibri" panose="020F0502020204030204" pitchFamily="34" charset="0"/>
                <a:cs typeface="Times New Roman" panose="02020603050405020304" pitchFamily="18" charset="0"/>
              </a:rPr>
              <a:t>Gold CDHP </a:t>
            </a:r>
            <a:r>
              <a:rPr lang="en-US" sz="2000">
                <a:effectLst/>
                <a:latin typeface="Calibri" panose="020F0502020204030204" pitchFamily="34" charset="0"/>
                <a:ea typeface="Calibri" panose="020F0502020204030204" pitchFamily="34" charset="0"/>
                <a:cs typeface="Times New Roman" panose="02020603050405020304" pitchFamily="18" charset="0"/>
              </a:rPr>
              <a:t>plan.</a:t>
            </a:r>
          </a:p>
          <a:p>
            <a:endParaRPr lang="en-US" sz="2000"/>
          </a:p>
        </p:txBody>
      </p:sp>
    </p:spTree>
    <p:extLst>
      <p:ext uri="{BB962C8B-B14F-4D97-AF65-F5344CB8AC3E}">
        <p14:creationId xmlns:p14="http://schemas.microsoft.com/office/powerpoint/2010/main" val="1686994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8A96E3-2EE5-46EE-BD42-B07647243439}"/>
              </a:ext>
            </a:extLst>
          </p:cNvPr>
          <p:cNvSpPr>
            <a:spLocks noGrp="1"/>
          </p:cNvSpPr>
          <p:nvPr>
            <p:ph type="title"/>
          </p:nvPr>
        </p:nvSpPr>
        <p:spPr>
          <a:xfrm>
            <a:off x="1006900" y="1188637"/>
            <a:ext cx="3141430" cy="4480726"/>
          </a:xfrm>
        </p:spPr>
        <p:txBody>
          <a:bodyPr>
            <a:normAutofit/>
          </a:bodyPr>
          <a:lstStyle/>
          <a:p>
            <a:pPr algn="r"/>
            <a:r>
              <a:rPr lang="en-US" sz="4100"/>
              <a:t>Employer OOP Funding in the:</a:t>
            </a:r>
            <a:br>
              <a:rPr lang="en-US" sz="4100"/>
            </a:br>
            <a:r>
              <a:rPr lang="en-US" sz="4100" b="1"/>
              <a:t>Silver CDHP with an HRA </a:t>
            </a:r>
            <a:r>
              <a:rPr lang="en-US" sz="4100"/>
              <a:t>for </a:t>
            </a:r>
            <a:r>
              <a:rPr lang="en-US" sz="4100" b="1"/>
              <a:t>Licensed </a:t>
            </a:r>
            <a:r>
              <a:rPr lang="en-US" sz="4100"/>
              <a:t>Staff</a:t>
            </a:r>
            <a:endParaRPr lang="en-US" sz="41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8F77D7-0FD3-48A7-A201-5E17F9C4180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1700" b="1">
                <a:effectLst/>
                <a:latin typeface="Calibri" panose="020F0502020204030204" pitchFamily="34" charset="0"/>
                <a:ea typeface="Calibri" panose="020F0502020204030204" pitchFamily="34" charset="0"/>
                <a:cs typeface="Times New Roman" panose="02020603050405020304" pitchFamily="18" charset="0"/>
              </a:rPr>
              <a:t>HRA</a:t>
            </a:r>
            <a:r>
              <a:rPr lang="en-US" sz="17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1700" b="1">
                <a:effectLst/>
                <a:latin typeface="Calibri" panose="020F0502020204030204" pitchFamily="34" charset="0"/>
                <a:ea typeface="Calibri" panose="020F0502020204030204" pitchFamily="34" charset="0"/>
                <a:cs typeface="Times New Roman" panose="02020603050405020304" pitchFamily="18" charset="0"/>
              </a:rPr>
              <a:t> $</a:t>
            </a:r>
            <a:r>
              <a:rPr lang="en-US" sz="1700" b="1">
                <a:latin typeface="Calibri" panose="020F0502020204030204" pitchFamily="34" charset="0"/>
                <a:ea typeface="Calibri" panose="020F0502020204030204" pitchFamily="34" charset="0"/>
                <a:cs typeface="Times New Roman" panose="02020603050405020304" pitchFamily="18" charset="0"/>
              </a:rPr>
              <a:t>1,9</a:t>
            </a:r>
            <a:r>
              <a:rPr lang="en-US" sz="1700" b="1">
                <a:effectLst/>
                <a:latin typeface="Calibri" panose="020F0502020204030204" pitchFamily="34" charset="0"/>
                <a:ea typeface="Calibri" panose="020F0502020204030204" pitchFamily="34" charset="0"/>
                <a:cs typeface="Times New Roman" panose="02020603050405020304" pitchFamily="18" charset="0"/>
              </a:rPr>
              <a:t>00 </a:t>
            </a:r>
            <a:r>
              <a:rPr lang="en-US" sz="1700">
                <a:effectLst/>
                <a:latin typeface="Calibri" panose="020F0502020204030204" pitchFamily="34" charset="0"/>
                <a:ea typeface="Calibri" panose="020F0502020204030204" pitchFamily="34" charset="0"/>
                <a:cs typeface="Times New Roman" panose="02020603050405020304" pitchFamily="18" charset="0"/>
              </a:rPr>
              <a:t>and </a:t>
            </a:r>
            <a:r>
              <a:rPr lang="en-US" sz="1700" b="1">
                <a:effectLst/>
                <a:latin typeface="Calibri" panose="020F0502020204030204" pitchFamily="34" charset="0"/>
                <a:ea typeface="Calibri" panose="020F0502020204030204" pitchFamily="34" charset="0"/>
                <a:cs typeface="Times New Roman" panose="02020603050405020304" pitchFamily="18" charset="0"/>
              </a:rPr>
              <a:t>$4,000 </a:t>
            </a:r>
            <a:r>
              <a:rPr lang="en-US" sz="17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17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Wingdings" panose="05000000000000000000" pitchFamily="2"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The employer’s contribution will be a </a:t>
            </a:r>
            <a:r>
              <a:rPr lang="en-US" sz="1700" b="1">
                <a:effectLst/>
                <a:latin typeface="Calibri" panose="020F0502020204030204" pitchFamily="34" charset="0"/>
                <a:ea typeface="Calibri" panose="020F0502020204030204" pitchFamily="34" charset="0"/>
                <a:cs typeface="Times New Roman" panose="02020603050405020304" pitchFamily="18" charset="0"/>
              </a:rPr>
              <a:t>first-dollar contribution</a:t>
            </a:r>
            <a:r>
              <a:rPr lang="en-US" sz="1700">
                <a:effectLst/>
                <a:latin typeface="Calibri" panose="020F0502020204030204" pitchFamily="34" charset="0"/>
                <a:ea typeface="Calibri" panose="020F0502020204030204" pitchFamily="34" charset="0"/>
                <a:cs typeface="Times New Roman" panose="02020603050405020304" pitchFamily="18" charset="0"/>
              </a:rPr>
              <a:t> – the employer’s contribution must be paid first before the employee pays any out-of-pocket (OOP) balance that may be incurred.</a:t>
            </a:r>
          </a:p>
          <a:p>
            <a:pPr marL="342900" marR="0" lvl="0" indent="-342900">
              <a:spcBef>
                <a:spcPts val="0"/>
              </a:spcBef>
              <a:spcAft>
                <a:spcPts val="0"/>
              </a:spcAft>
              <a:buFont typeface="Wingdings" panose="05000000000000000000" pitchFamily="2" charset="2"/>
              <a:buChar char=""/>
            </a:pPr>
            <a:endParaRPr lang="en-US" sz="1700">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17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1700">
                <a:latin typeface="Calibri" panose="020F0502020204030204" pitchFamily="34" charset="0"/>
                <a:ea typeface="Calibri" panose="020F0502020204030204" pitchFamily="34" charset="0"/>
                <a:cs typeface="Times New Roman" panose="02020603050405020304" pitchFamily="18" charset="0"/>
              </a:rPr>
              <a:t>You have a </a:t>
            </a:r>
            <a:r>
              <a:rPr lang="en-US" sz="1700" b="1">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1700">
                <a:latin typeface="Calibri" panose="020F0502020204030204" pitchFamily="34" charset="0"/>
                <a:ea typeface="Calibri" panose="020F0502020204030204" pitchFamily="34" charset="0"/>
                <a:cs typeface="Times New Roman" panose="02020603050405020304" pitchFamily="18" charset="0"/>
              </a:rPr>
              <a:t>with this plan than in the Gold CDHP.</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Wingdings" panose="05000000000000000000" pitchFamily="2" charset="2"/>
              <a:buChar char=""/>
            </a:pPr>
            <a:r>
              <a:rPr lang="en-US" sz="1700" b="1">
                <a:effectLst/>
                <a:latin typeface="Calibri" panose="020F0502020204030204" pitchFamily="34" charset="0"/>
                <a:ea typeface="Calibri" panose="020F0502020204030204" pitchFamily="34" charset="0"/>
                <a:cs typeface="Times New Roman" panose="02020603050405020304" pitchFamily="18" charset="0"/>
              </a:rPr>
              <a:t>Remember</a:t>
            </a:r>
            <a:r>
              <a:rPr lang="en-US" sz="1700">
                <a:effectLst/>
                <a:latin typeface="Calibri" panose="020F0502020204030204" pitchFamily="34" charset="0"/>
                <a:ea typeface="Calibri" panose="020F0502020204030204" pitchFamily="34" charset="0"/>
                <a:cs typeface="Times New Roman" panose="02020603050405020304" pitchFamily="18" charset="0"/>
              </a:rPr>
              <a:t>: You may choose an HRA </a:t>
            </a:r>
            <a:r>
              <a:rPr lang="en-US" sz="1700" b="1" u="sng">
                <a:effectLst/>
                <a:latin typeface="Calibri" panose="020F0502020204030204" pitchFamily="34" charset="0"/>
                <a:ea typeface="Calibri" panose="020F0502020204030204" pitchFamily="34" charset="0"/>
                <a:cs typeface="Times New Roman" panose="02020603050405020304" pitchFamily="18" charset="0"/>
              </a:rPr>
              <a:t>or</a:t>
            </a:r>
            <a:r>
              <a:rPr lang="en-US" sz="1700" b="1">
                <a:effectLst/>
                <a:latin typeface="Calibri" panose="020F0502020204030204" pitchFamily="34" charset="0"/>
                <a:ea typeface="Calibri" panose="020F0502020204030204" pitchFamily="34" charset="0"/>
                <a:cs typeface="Times New Roman" panose="02020603050405020304" pitchFamily="18" charset="0"/>
              </a:rPr>
              <a:t> </a:t>
            </a:r>
            <a:r>
              <a:rPr lang="en-US" sz="1700">
                <a:effectLst/>
                <a:latin typeface="Calibri" panose="020F0502020204030204" pitchFamily="34" charset="0"/>
                <a:ea typeface="Calibri" panose="020F0502020204030204" pitchFamily="34" charset="0"/>
                <a:cs typeface="Times New Roman" panose="02020603050405020304" pitchFamily="18" charset="0"/>
              </a:rPr>
              <a:t>an HSA with the Silver CDHP option only.</a:t>
            </a:r>
          </a:p>
          <a:p>
            <a:endParaRPr lang="en-US" sz="1700"/>
          </a:p>
        </p:txBody>
      </p:sp>
    </p:spTree>
    <p:extLst>
      <p:ext uri="{BB962C8B-B14F-4D97-AF65-F5344CB8AC3E}">
        <p14:creationId xmlns:p14="http://schemas.microsoft.com/office/powerpoint/2010/main" val="350159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8A96E3-2EE5-46EE-BD42-B07647243439}"/>
              </a:ext>
            </a:extLst>
          </p:cNvPr>
          <p:cNvSpPr>
            <a:spLocks noGrp="1"/>
          </p:cNvSpPr>
          <p:nvPr>
            <p:ph type="title"/>
          </p:nvPr>
        </p:nvSpPr>
        <p:spPr>
          <a:xfrm>
            <a:off x="1006900" y="1188637"/>
            <a:ext cx="3141430" cy="4480726"/>
          </a:xfrm>
        </p:spPr>
        <p:txBody>
          <a:bodyPr>
            <a:normAutofit/>
          </a:bodyPr>
          <a:lstStyle/>
          <a:p>
            <a:pPr algn="r"/>
            <a:r>
              <a:rPr lang="en-US" sz="4100"/>
              <a:t>Employer OOP Funding in the:</a:t>
            </a:r>
            <a:br>
              <a:rPr lang="en-US" sz="4100"/>
            </a:br>
            <a:r>
              <a:rPr lang="en-US" sz="4100" b="1"/>
              <a:t>Silver CDHP with an HSA </a:t>
            </a:r>
            <a:r>
              <a:rPr lang="en-US" sz="4100"/>
              <a:t>for </a:t>
            </a:r>
            <a:r>
              <a:rPr lang="en-US" sz="4100" b="1"/>
              <a:t>Licensed </a:t>
            </a:r>
            <a:r>
              <a:rPr lang="en-US" sz="4100"/>
              <a:t>Staff</a:t>
            </a:r>
            <a:endParaRPr lang="en-US" sz="41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8F77D7-0FD3-48A7-A201-5E17F9C4180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HSA</a:t>
            </a:r>
            <a:r>
              <a:rPr lang="en-US" sz="20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000" b="1">
                <a:effectLst/>
                <a:latin typeface="Calibri" panose="020F0502020204030204" pitchFamily="34" charset="0"/>
                <a:ea typeface="Calibri" panose="020F0502020204030204" pitchFamily="34" charset="0"/>
                <a:cs typeface="Times New Roman" panose="02020603050405020304" pitchFamily="18" charset="0"/>
              </a:rPr>
              <a:t> $1,900 </a:t>
            </a:r>
            <a:r>
              <a:rPr lang="en-US" sz="2000">
                <a:effectLst/>
                <a:latin typeface="Calibri" panose="020F0502020204030204" pitchFamily="34" charset="0"/>
                <a:ea typeface="Calibri" panose="020F0502020204030204" pitchFamily="34" charset="0"/>
                <a:cs typeface="Times New Roman" panose="02020603050405020304" pitchFamily="18" charset="0"/>
              </a:rPr>
              <a:t>and </a:t>
            </a:r>
            <a:r>
              <a:rPr lang="en-US" sz="2000" b="1">
                <a:effectLst/>
                <a:latin typeface="Calibri" panose="020F0502020204030204" pitchFamily="34" charset="0"/>
                <a:ea typeface="Calibri" panose="020F0502020204030204" pitchFamily="34" charset="0"/>
                <a:cs typeface="Times New Roman" panose="02020603050405020304" pitchFamily="18" charset="0"/>
              </a:rPr>
              <a:t>$4,000 </a:t>
            </a:r>
            <a:r>
              <a:rPr lang="en-US" sz="20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employer’s full contribution </a:t>
            </a:r>
            <a:r>
              <a:rPr lang="en-US" sz="2000">
                <a:latin typeface="Calibri" panose="020F0502020204030204" pitchFamily="34" charset="0"/>
                <a:ea typeface="Calibri" panose="020F0502020204030204" pitchFamily="34" charset="0"/>
                <a:cs typeface="Times New Roman" panose="02020603050405020304" pitchFamily="18" charset="0"/>
              </a:rPr>
              <a:t>must be deposited in the HSA on </a:t>
            </a:r>
            <a:r>
              <a:rPr lang="en-US" sz="2000" b="1">
                <a:latin typeface="Calibri" panose="020F0502020204030204" pitchFamily="34" charset="0"/>
                <a:ea typeface="Calibri" panose="020F0502020204030204" pitchFamily="34" charset="0"/>
                <a:cs typeface="Times New Roman" panose="02020603050405020304" pitchFamily="18" charset="0"/>
              </a:rPr>
              <a:t>January 1</a:t>
            </a:r>
            <a:r>
              <a:rPr lang="en-US" sz="2000">
                <a:latin typeface="Calibri" panose="020F0502020204030204" pitchFamily="34" charset="0"/>
                <a:ea typeface="Calibri" panose="020F0502020204030204" pitchFamily="34" charset="0"/>
                <a:cs typeface="Times New Roman" panose="02020603050405020304" pitchFamily="18" charset="0"/>
              </a:rPr>
              <a:t>. </a:t>
            </a:r>
          </a:p>
          <a:p>
            <a:pPr marL="0" marR="0" lvl="0" indent="0">
              <a:spcBef>
                <a:spcPts val="0"/>
              </a:spcBef>
              <a:buNone/>
            </a:pPr>
            <a:endParaRPr lang="en-US" sz="2000" b="1">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20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2000">
                <a:latin typeface="Calibri" panose="020F0502020204030204" pitchFamily="34" charset="0"/>
                <a:ea typeface="Calibri" panose="020F0502020204030204" pitchFamily="34" charset="0"/>
                <a:cs typeface="Times New Roman" panose="02020603050405020304" pitchFamily="18" charset="0"/>
              </a:rPr>
              <a:t>You have a </a:t>
            </a:r>
            <a:r>
              <a:rPr lang="en-US" sz="2000" b="1">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2000">
                <a:latin typeface="Calibri" panose="020F0502020204030204" pitchFamily="34" charset="0"/>
                <a:ea typeface="Calibri" panose="020F0502020204030204" pitchFamily="34" charset="0"/>
                <a:cs typeface="Times New Roman" panose="02020603050405020304" pitchFamily="18" charset="0"/>
              </a:rPr>
              <a:t>with this plan than in the Gold CDHP.</a:t>
            </a: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800"/>
              </a:spcAft>
              <a:buFont typeface="Wingdings" panose="05000000000000000000" pitchFamily="2" charset="2"/>
              <a:buChar char=""/>
            </a:pPr>
            <a:r>
              <a:rPr lang="en-US" sz="2000" b="1">
                <a:effectLst/>
                <a:latin typeface="Calibri" panose="020F0502020204030204" pitchFamily="34" charset="0"/>
                <a:ea typeface="Calibri" panose="020F0502020204030204" pitchFamily="34" charset="0"/>
                <a:cs typeface="Times New Roman" panose="02020603050405020304" pitchFamily="18" charset="0"/>
              </a:rPr>
              <a:t>Remember</a:t>
            </a:r>
            <a:r>
              <a:rPr lang="en-US" sz="2000">
                <a:effectLst/>
                <a:latin typeface="Calibri" panose="020F0502020204030204" pitchFamily="34" charset="0"/>
                <a:ea typeface="Calibri" panose="020F0502020204030204" pitchFamily="34" charset="0"/>
                <a:cs typeface="Times New Roman" panose="02020603050405020304" pitchFamily="18" charset="0"/>
              </a:rPr>
              <a:t>: Thi</a:t>
            </a:r>
            <a:r>
              <a:rPr lang="en-US" sz="2000">
                <a:latin typeface="Calibri" panose="020F0502020204030204" pitchFamily="34" charset="0"/>
                <a:ea typeface="Calibri" panose="020F0502020204030204" pitchFamily="34" charset="0"/>
                <a:cs typeface="Times New Roman" panose="02020603050405020304" pitchFamily="18" charset="0"/>
              </a:rPr>
              <a:t>s is the only plan that is allowed to have an HSA </a:t>
            </a:r>
            <a:r>
              <a:rPr lang="en-US" sz="2000">
                <a:effectLst/>
                <a:latin typeface="Calibri" panose="020F0502020204030204" pitchFamily="34" charset="0"/>
                <a:ea typeface="Calibri" panose="020F0502020204030204" pitchFamily="34" charset="0"/>
                <a:cs typeface="Times New Roman" panose="02020603050405020304" pitchFamily="18" charset="0"/>
              </a:rPr>
              <a:t>Contribution.</a:t>
            </a:r>
          </a:p>
          <a:p>
            <a:endParaRPr lang="en-US" sz="2000"/>
          </a:p>
        </p:txBody>
      </p:sp>
    </p:spTree>
    <p:extLst>
      <p:ext uri="{BB962C8B-B14F-4D97-AF65-F5344CB8AC3E}">
        <p14:creationId xmlns:p14="http://schemas.microsoft.com/office/powerpoint/2010/main" val="1155210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22F15A2D-2324-487D-A02A-BF46C5C5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17A7F34E-D418-47E2-9F86-2C45BBC31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ight Triangle 33">
            <a:extLst>
              <a:ext uri="{FF2B5EF4-FFF2-40B4-BE49-F238E27FC236}">
                <a16:creationId xmlns:a16="http://schemas.microsoft.com/office/drawing/2014/main" id="{2AEAFA59-923A-4F54-8B49-44C970BCC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248DABF-8DA1-416D-83D3-8D1EBB82D9C4}"/>
              </a:ext>
            </a:extLst>
          </p:cNvPr>
          <p:cNvSpPr>
            <a:spLocks noGrp="1"/>
          </p:cNvSpPr>
          <p:nvPr>
            <p:ph type="title"/>
          </p:nvPr>
        </p:nvSpPr>
        <p:spPr>
          <a:xfrm>
            <a:off x="1123356" y="1188637"/>
            <a:ext cx="9984615" cy="1597228"/>
          </a:xfrm>
        </p:spPr>
        <p:txBody>
          <a:bodyPr>
            <a:normAutofit/>
          </a:bodyPr>
          <a:lstStyle/>
          <a:p>
            <a:r>
              <a:rPr lang="en-US" sz="5100" dirty="0"/>
              <a:t>I have VEHI coverage now.  </a:t>
            </a:r>
            <a:br>
              <a:rPr lang="en-US" sz="5100" dirty="0"/>
            </a:br>
            <a:r>
              <a:rPr lang="en-US" sz="5100" dirty="0"/>
              <a:t>Do I have to change plans in 2026?</a:t>
            </a:r>
          </a:p>
        </p:txBody>
      </p:sp>
      <p:graphicFrame>
        <p:nvGraphicFramePr>
          <p:cNvPr id="5" name="Content Placeholder 2">
            <a:extLst>
              <a:ext uri="{FF2B5EF4-FFF2-40B4-BE49-F238E27FC236}">
                <a16:creationId xmlns:a16="http://schemas.microsoft.com/office/drawing/2014/main" id="{AD4F725F-29F2-4324-BFC7-40F1998FBC79}"/>
              </a:ext>
            </a:extLst>
          </p:cNvPr>
          <p:cNvGraphicFramePr>
            <a:graphicFrameLocks noGrp="1"/>
          </p:cNvGraphicFramePr>
          <p:nvPr>
            <p:ph idx="1"/>
            <p:extLst>
              <p:ext uri="{D42A27DB-BD31-4B8C-83A1-F6EECF244321}">
                <p14:modId xmlns:p14="http://schemas.microsoft.com/office/powerpoint/2010/main" val="377098133"/>
              </p:ext>
            </p:extLst>
          </p:nvPr>
        </p:nvGraphicFramePr>
        <p:xfrm>
          <a:off x="1432193" y="2998278"/>
          <a:ext cx="9243151" cy="25001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9148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8A96E3-2EE5-46EE-BD42-B07647243439}"/>
              </a:ext>
            </a:extLst>
          </p:cNvPr>
          <p:cNvSpPr>
            <a:spLocks noGrp="1"/>
          </p:cNvSpPr>
          <p:nvPr>
            <p:ph type="title"/>
          </p:nvPr>
        </p:nvSpPr>
        <p:spPr>
          <a:xfrm>
            <a:off x="1006900" y="1188637"/>
            <a:ext cx="3141430" cy="4480726"/>
          </a:xfrm>
        </p:spPr>
        <p:txBody>
          <a:bodyPr>
            <a:normAutofit/>
          </a:bodyPr>
          <a:lstStyle/>
          <a:p>
            <a:pPr algn="r"/>
            <a:r>
              <a:rPr lang="en-US" sz="3600"/>
              <a:t>Employer OOP Funding in the:</a:t>
            </a:r>
            <a:br>
              <a:rPr lang="en-US" sz="3600"/>
            </a:br>
            <a:r>
              <a:rPr lang="en-US" sz="3600" b="1"/>
              <a:t>Platinum</a:t>
            </a:r>
            <a:r>
              <a:rPr lang="en-US" sz="3600"/>
              <a:t> </a:t>
            </a:r>
            <a:r>
              <a:rPr lang="en-US" sz="3600" b="1"/>
              <a:t>Plan</a:t>
            </a:r>
            <a:r>
              <a:rPr lang="en-US" sz="3600"/>
              <a:t> [</a:t>
            </a:r>
            <a:r>
              <a:rPr lang="en-US" sz="3600" b="1"/>
              <a:t>non-CDHP</a:t>
            </a:r>
            <a:r>
              <a:rPr lang="en-US" sz="3600"/>
              <a:t>] with</a:t>
            </a:r>
            <a:r>
              <a:rPr lang="en-US" sz="3600" b="1"/>
              <a:t> an HRA </a:t>
            </a:r>
            <a:r>
              <a:rPr lang="en-US" sz="3600"/>
              <a:t>for </a:t>
            </a:r>
            <a:r>
              <a:rPr lang="en-US" sz="3600" b="1"/>
              <a:t>Licensed</a:t>
            </a:r>
            <a:r>
              <a:rPr lang="en-US" sz="3600"/>
              <a:t> Staff</a:t>
            </a:r>
            <a:endParaRPr lang="en-US" sz="36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8F77D7-0FD3-48A7-A201-5E17F9C4180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HRA</a:t>
            </a:r>
            <a:r>
              <a:rPr lang="en-US" sz="20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000" b="1">
                <a:effectLst/>
                <a:latin typeface="Calibri" panose="020F0502020204030204" pitchFamily="34" charset="0"/>
                <a:ea typeface="Calibri" panose="020F0502020204030204" pitchFamily="34" charset="0"/>
                <a:cs typeface="Times New Roman" panose="02020603050405020304" pitchFamily="18" charset="0"/>
              </a:rPr>
              <a:t> $1,900 </a:t>
            </a:r>
            <a:r>
              <a:rPr lang="en-US" sz="2000">
                <a:effectLst/>
                <a:latin typeface="Calibri" panose="020F0502020204030204" pitchFamily="34" charset="0"/>
                <a:ea typeface="Calibri" panose="020F0502020204030204" pitchFamily="34" charset="0"/>
                <a:cs typeface="Times New Roman" panose="02020603050405020304" pitchFamily="18" charset="0"/>
              </a:rPr>
              <a:t>and </a:t>
            </a:r>
            <a:r>
              <a:rPr lang="en-US" sz="2000" b="1">
                <a:effectLst/>
                <a:latin typeface="Calibri" panose="020F0502020204030204" pitchFamily="34" charset="0"/>
                <a:ea typeface="Calibri" panose="020F0502020204030204" pitchFamily="34" charset="0"/>
                <a:cs typeface="Times New Roman" panose="02020603050405020304" pitchFamily="18" charset="0"/>
              </a:rPr>
              <a:t>$4,000 </a:t>
            </a:r>
            <a:r>
              <a:rPr lang="en-US" sz="20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spcBef>
                <a:spcPts val="0"/>
              </a:spcBef>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a:t>
            </a:r>
            <a:r>
              <a:rPr lang="en-US" sz="2000">
                <a:latin typeface="Calibri" panose="020F0502020204030204" pitchFamily="34" charset="0"/>
                <a:ea typeface="Calibri" panose="020F0502020204030204" pitchFamily="34" charset="0"/>
                <a:cs typeface="Times New Roman" panose="02020603050405020304" pitchFamily="18" charset="0"/>
              </a:rPr>
              <a:t>must be </a:t>
            </a:r>
            <a:r>
              <a:rPr lang="en-US" sz="2000" b="1">
                <a:latin typeface="Calibri" panose="020F0502020204030204" pitchFamily="34" charset="0"/>
                <a:ea typeface="Calibri" panose="020F0502020204030204" pitchFamily="34" charset="0"/>
                <a:cs typeface="Times New Roman" panose="02020603050405020304" pitchFamily="18" charset="0"/>
              </a:rPr>
              <a:t>first dollar </a:t>
            </a:r>
            <a:r>
              <a:rPr lang="en-US" sz="2000">
                <a:latin typeface="Calibri" panose="020F0502020204030204" pitchFamily="34" charset="0"/>
                <a:ea typeface="Calibri" panose="020F0502020204030204" pitchFamily="34" charset="0"/>
                <a:cs typeface="Times New Roman" panose="02020603050405020304" pitchFamily="18" charset="0"/>
              </a:rPr>
              <a:t>– </a:t>
            </a: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must be paid first before the employee pays any out-of-pocket balance that may be incurred.</a:t>
            </a:r>
          </a:p>
          <a:p>
            <a:pPr marL="0" marR="0" lvl="0" indent="0">
              <a:spcBef>
                <a:spcPts val="0"/>
              </a:spcBef>
              <a:spcAft>
                <a:spcPts val="800"/>
              </a:spcAft>
              <a:buNone/>
            </a:pP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20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You have a </a:t>
            </a:r>
            <a:r>
              <a:rPr lang="en-US" sz="2000" b="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2000">
                <a:effectLst/>
                <a:latin typeface="Calibri" panose="020F0502020204030204" pitchFamily="34" charset="0"/>
                <a:ea typeface="Calibri" panose="020F0502020204030204" pitchFamily="34" charset="0"/>
                <a:cs typeface="Times New Roman" panose="02020603050405020304" pitchFamily="18" charset="0"/>
              </a:rPr>
              <a:t>with this plan than in the Gold CDHP.</a:t>
            </a:r>
          </a:p>
          <a:p>
            <a:endParaRPr lang="en-US" sz="2000"/>
          </a:p>
        </p:txBody>
      </p:sp>
    </p:spTree>
    <p:extLst>
      <p:ext uri="{BB962C8B-B14F-4D97-AF65-F5344CB8AC3E}">
        <p14:creationId xmlns:p14="http://schemas.microsoft.com/office/powerpoint/2010/main" val="1043501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8A96E3-2EE5-46EE-BD42-B07647243439}"/>
              </a:ext>
            </a:extLst>
          </p:cNvPr>
          <p:cNvSpPr>
            <a:spLocks noGrp="1"/>
          </p:cNvSpPr>
          <p:nvPr>
            <p:ph type="title"/>
          </p:nvPr>
        </p:nvSpPr>
        <p:spPr>
          <a:xfrm>
            <a:off x="1006900" y="1188637"/>
            <a:ext cx="3141430" cy="4480726"/>
          </a:xfrm>
        </p:spPr>
        <p:txBody>
          <a:bodyPr>
            <a:normAutofit/>
          </a:bodyPr>
          <a:lstStyle/>
          <a:p>
            <a:pPr algn="r"/>
            <a:r>
              <a:rPr lang="en-US" sz="3600"/>
              <a:t>Employer OOP Funding in the:</a:t>
            </a:r>
            <a:br>
              <a:rPr lang="en-US" sz="3600"/>
            </a:br>
            <a:r>
              <a:rPr lang="en-US" sz="3600" b="1"/>
              <a:t>Gold</a:t>
            </a:r>
            <a:r>
              <a:rPr lang="en-US" sz="3600"/>
              <a:t> </a:t>
            </a:r>
            <a:r>
              <a:rPr lang="en-US" sz="3600" b="1"/>
              <a:t>Plan</a:t>
            </a:r>
            <a:r>
              <a:rPr lang="en-US" sz="3600"/>
              <a:t> [</a:t>
            </a:r>
            <a:r>
              <a:rPr lang="en-US" sz="3600" b="1"/>
              <a:t>non-CDHP</a:t>
            </a:r>
            <a:r>
              <a:rPr lang="en-US" sz="3600"/>
              <a:t>] with</a:t>
            </a:r>
            <a:r>
              <a:rPr lang="en-US" sz="3600" b="1"/>
              <a:t> an HRA </a:t>
            </a:r>
            <a:r>
              <a:rPr lang="en-US" sz="3600"/>
              <a:t>for </a:t>
            </a:r>
            <a:r>
              <a:rPr lang="en-US" sz="3600" b="1"/>
              <a:t>Licensed </a:t>
            </a:r>
            <a:r>
              <a:rPr lang="en-US" sz="3600"/>
              <a:t>Staff</a:t>
            </a:r>
            <a:endParaRPr lang="en-US" sz="36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8F77D7-0FD3-48A7-A201-5E17F9C4180A}"/>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HRA</a:t>
            </a:r>
            <a:r>
              <a:rPr lang="en-US" sz="20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000" b="1">
                <a:effectLst/>
                <a:latin typeface="Calibri" panose="020F0502020204030204" pitchFamily="34" charset="0"/>
                <a:ea typeface="Calibri" panose="020F0502020204030204" pitchFamily="34" charset="0"/>
                <a:cs typeface="Times New Roman" panose="02020603050405020304" pitchFamily="18" charset="0"/>
              </a:rPr>
              <a:t> $1,900 </a:t>
            </a:r>
            <a:r>
              <a:rPr lang="en-US" sz="2000">
                <a:effectLst/>
                <a:latin typeface="Calibri" panose="020F0502020204030204" pitchFamily="34" charset="0"/>
                <a:ea typeface="Calibri" panose="020F0502020204030204" pitchFamily="34" charset="0"/>
                <a:cs typeface="Times New Roman" panose="02020603050405020304" pitchFamily="18" charset="0"/>
              </a:rPr>
              <a:t>and </a:t>
            </a:r>
            <a:r>
              <a:rPr lang="en-US" sz="2000" b="1">
                <a:effectLst/>
                <a:latin typeface="Calibri" panose="020F0502020204030204" pitchFamily="34" charset="0"/>
                <a:ea typeface="Calibri" panose="020F0502020204030204" pitchFamily="34" charset="0"/>
                <a:cs typeface="Times New Roman" panose="02020603050405020304" pitchFamily="18" charset="0"/>
              </a:rPr>
              <a:t>$4,000 </a:t>
            </a:r>
            <a:r>
              <a:rPr lang="en-US" sz="20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spcBef>
                <a:spcPts val="0"/>
              </a:spcBef>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a:t>
            </a:r>
            <a:r>
              <a:rPr lang="en-US" sz="2000">
                <a:latin typeface="Calibri" panose="020F0502020204030204" pitchFamily="34" charset="0"/>
                <a:ea typeface="Calibri" panose="020F0502020204030204" pitchFamily="34" charset="0"/>
                <a:cs typeface="Times New Roman" panose="02020603050405020304" pitchFamily="18" charset="0"/>
              </a:rPr>
              <a:t>must be </a:t>
            </a:r>
            <a:r>
              <a:rPr lang="en-US" sz="2000" b="1">
                <a:latin typeface="Calibri" panose="020F0502020204030204" pitchFamily="34" charset="0"/>
                <a:ea typeface="Calibri" panose="020F0502020204030204" pitchFamily="34" charset="0"/>
                <a:cs typeface="Times New Roman" panose="02020603050405020304" pitchFamily="18" charset="0"/>
              </a:rPr>
              <a:t>first dollar </a:t>
            </a:r>
            <a:r>
              <a:rPr lang="en-US" sz="2000">
                <a:latin typeface="Calibri" panose="020F0502020204030204" pitchFamily="34" charset="0"/>
                <a:ea typeface="Calibri" panose="020F0502020204030204" pitchFamily="34" charset="0"/>
                <a:cs typeface="Times New Roman" panose="02020603050405020304" pitchFamily="18" charset="0"/>
              </a:rPr>
              <a:t>– meaning </a:t>
            </a: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must be paid first before the employee pays any OOP balance that may be incurred.</a:t>
            </a:r>
          </a:p>
          <a:p>
            <a:pPr marL="0" marR="0" lvl="0" indent="0">
              <a:spcBef>
                <a:spcPts val="0"/>
              </a:spcBef>
              <a:spcAft>
                <a:spcPts val="800"/>
              </a:spcAft>
              <a:buNone/>
            </a:pP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20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You have a </a:t>
            </a:r>
            <a:r>
              <a:rPr lang="en-US" sz="2000" b="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2000">
                <a:effectLst/>
                <a:latin typeface="Calibri" panose="020F0502020204030204" pitchFamily="34" charset="0"/>
                <a:ea typeface="Calibri" panose="020F0502020204030204" pitchFamily="34" charset="0"/>
                <a:cs typeface="Times New Roman" panose="02020603050405020304" pitchFamily="18" charset="0"/>
              </a:rPr>
              <a:t>with this plan than in the Gold CDHP.</a:t>
            </a:r>
          </a:p>
          <a:p>
            <a:endParaRPr lang="en-US" sz="2000"/>
          </a:p>
        </p:txBody>
      </p:sp>
    </p:spTree>
    <p:extLst>
      <p:ext uri="{BB962C8B-B14F-4D97-AF65-F5344CB8AC3E}">
        <p14:creationId xmlns:p14="http://schemas.microsoft.com/office/powerpoint/2010/main" val="456354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FEE5D-17BD-4638-8724-03BFF9133E06}"/>
              </a:ext>
            </a:extLst>
          </p:cNvPr>
          <p:cNvSpPr>
            <a:spLocks noGrp="1"/>
          </p:cNvSpPr>
          <p:nvPr>
            <p:ph type="title"/>
          </p:nvPr>
        </p:nvSpPr>
        <p:spPr>
          <a:xfrm>
            <a:off x="6590662" y="4267832"/>
            <a:ext cx="4805996" cy="2082962"/>
          </a:xfrm>
        </p:spPr>
        <p:txBody>
          <a:bodyPr vert="horz" lIns="91440" tIns="45720" rIns="91440" bIns="45720" rtlCol="0" anchor="t">
            <a:noAutofit/>
          </a:bodyPr>
          <a:lstStyle/>
          <a:p>
            <a:r>
              <a:rPr lang="en-US" sz="4000" b="1" kern="1200" dirty="0">
                <a:solidFill>
                  <a:srgbClr val="000000"/>
                </a:solidFill>
                <a:latin typeface="+mj-lt"/>
                <a:ea typeface="+mj-ea"/>
                <a:cs typeface="+mj-cs"/>
              </a:rPr>
              <a:t>Employer &amp; Employee </a:t>
            </a:r>
            <a:r>
              <a:rPr lang="en-US" sz="4000" b="1" kern="1200" dirty="0">
                <a:solidFill>
                  <a:srgbClr val="FF0000"/>
                </a:solidFill>
                <a:latin typeface="+mj-lt"/>
                <a:ea typeface="+mj-ea"/>
                <a:cs typeface="+mj-cs"/>
              </a:rPr>
              <a:t>Out-of-Pocket</a:t>
            </a:r>
            <a:r>
              <a:rPr lang="en-US" sz="4000" b="1" kern="1200" dirty="0">
                <a:solidFill>
                  <a:srgbClr val="000000"/>
                </a:solidFill>
                <a:latin typeface="+mj-lt"/>
                <a:ea typeface="+mj-ea"/>
                <a:cs typeface="+mj-cs"/>
              </a:rPr>
              <a:t> (OOP) Costs for </a:t>
            </a:r>
            <a:r>
              <a:rPr lang="en-US" sz="4000" b="1" kern="1200" dirty="0">
                <a:solidFill>
                  <a:schemeClr val="accent2"/>
                </a:solidFill>
                <a:latin typeface="+mj-lt"/>
                <a:ea typeface="+mj-ea"/>
                <a:cs typeface="+mj-cs"/>
              </a:rPr>
              <a:t>Non-Licensed Staff</a:t>
            </a:r>
            <a:endParaRPr lang="en-US" sz="4000" kern="1200" dirty="0">
              <a:solidFill>
                <a:schemeClr val="accent2"/>
              </a:solidFill>
              <a:latin typeface="+mj-lt"/>
              <a:ea typeface="+mj-ea"/>
              <a:cs typeface="+mj-cs"/>
            </a:endParaRPr>
          </a:p>
        </p:txBody>
      </p:sp>
      <p:pic>
        <p:nvPicPr>
          <p:cNvPr id="7" name="Graphic 6" descr="Money">
            <a:extLst>
              <a:ext uri="{FF2B5EF4-FFF2-40B4-BE49-F238E27FC236}">
                <a16:creationId xmlns:a16="http://schemas.microsoft.com/office/drawing/2014/main" id="{D5D450BB-5D8C-4FF5-945E-D967E2ED9B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spTree>
    <p:extLst>
      <p:ext uri="{BB962C8B-B14F-4D97-AF65-F5344CB8AC3E}">
        <p14:creationId xmlns:p14="http://schemas.microsoft.com/office/powerpoint/2010/main" val="2549569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04EB6-310F-4F15-99E0-8CA7DC740CF7}"/>
              </a:ext>
            </a:extLst>
          </p:cNvPr>
          <p:cNvSpPr>
            <a:spLocks noGrp="1"/>
          </p:cNvSpPr>
          <p:nvPr>
            <p:ph type="title"/>
          </p:nvPr>
        </p:nvSpPr>
        <p:spPr>
          <a:xfrm>
            <a:off x="1006900" y="1188637"/>
            <a:ext cx="3141430" cy="4480726"/>
          </a:xfrm>
        </p:spPr>
        <p:txBody>
          <a:bodyPr>
            <a:normAutofit/>
          </a:bodyPr>
          <a:lstStyle/>
          <a:p>
            <a:pPr algn="r"/>
            <a:r>
              <a:rPr lang="en-US" sz="4100"/>
              <a:t>Employer OOP Funding in the</a:t>
            </a:r>
            <a:br>
              <a:rPr lang="en-US" sz="4100"/>
            </a:br>
            <a:r>
              <a:rPr lang="en-US" sz="4100" b="1"/>
              <a:t>Gold CDHP with an HRA </a:t>
            </a:r>
            <a:r>
              <a:rPr lang="en-US" sz="4100"/>
              <a:t>for </a:t>
            </a:r>
            <a:r>
              <a:rPr lang="en-US" sz="4100" b="1"/>
              <a:t>Non-Licensed</a:t>
            </a:r>
            <a:r>
              <a:rPr lang="en-US" sz="4100"/>
              <a:t> Staff</a:t>
            </a:r>
            <a:endParaRPr lang="en-US" sz="41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B583EB-1BBF-4F4C-94CB-0C9BDB2F961D}"/>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2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200" b="1">
                <a:effectLst/>
                <a:latin typeface="Calibri" panose="020F0502020204030204" pitchFamily="34" charset="0"/>
                <a:ea typeface="Calibri" panose="020F0502020204030204" pitchFamily="34" charset="0"/>
                <a:cs typeface="Times New Roman" panose="02020603050405020304" pitchFamily="18" charset="0"/>
              </a:rPr>
              <a:t>HRA</a:t>
            </a:r>
            <a:r>
              <a:rPr lang="en-US" sz="22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200" b="1">
                <a:effectLst/>
                <a:latin typeface="Calibri" panose="020F0502020204030204" pitchFamily="34" charset="0"/>
                <a:ea typeface="Calibri" panose="020F0502020204030204" pitchFamily="34" charset="0"/>
                <a:cs typeface="Times New Roman" panose="02020603050405020304" pitchFamily="18" charset="0"/>
              </a:rPr>
              <a:t> $2,200 </a:t>
            </a:r>
            <a:r>
              <a:rPr lang="en-US" sz="2200">
                <a:effectLst/>
                <a:latin typeface="Calibri" panose="020F0502020204030204" pitchFamily="34" charset="0"/>
                <a:ea typeface="Calibri" panose="020F0502020204030204" pitchFamily="34" charset="0"/>
                <a:cs typeface="Times New Roman" panose="02020603050405020304" pitchFamily="18" charset="0"/>
              </a:rPr>
              <a:t>and </a:t>
            </a:r>
            <a:r>
              <a:rPr lang="en-US" sz="2200" b="1">
                <a:effectLst/>
                <a:latin typeface="Calibri" panose="020F0502020204030204" pitchFamily="34" charset="0"/>
                <a:ea typeface="Calibri" panose="020F0502020204030204" pitchFamily="34" charset="0"/>
                <a:cs typeface="Times New Roman" panose="02020603050405020304" pitchFamily="18" charset="0"/>
              </a:rPr>
              <a:t>$4,400 </a:t>
            </a:r>
            <a:r>
              <a:rPr lang="en-US" sz="22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2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Wingdings" panose="05000000000000000000" pitchFamily="2" charset="2"/>
              <a:buChar char=""/>
            </a:pPr>
            <a:r>
              <a:rPr lang="en-US" sz="2200">
                <a:effectLst/>
                <a:latin typeface="Calibri" panose="020F0502020204030204" pitchFamily="34" charset="0"/>
                <a:ea typeface="Calibri" panose="020F0502020204030204" pitchFamily="34" charset="0"/>
                <a:cs typeface="Times New Roman" panose="02020603050405020304" pitchFamily="18" charset="0"/>
              </a:rPr>
              <a:t>The employer’s contribution will be a </a:t>
            </a:r>
            <a:r>
              <a:rPr lang="en-US" sz="2200" b="1">
                <a:effectLst/>
                <a:latin typeface="Calibri" panose="020F0502020204030204" pitchFamily="34" charset="0"/>
                <a:ea typeface="Calibri" panose="020F0502020204030204" pitchFamily="34" charset="0"/>
                <a:cs typeface="Times New Roman" panose="02020603050405020304" pitchFamily="18" charset="0"/>
              </a:rPr>
              <a:t>first-dollar contribution</a:t>
            </a:r>
            <a:r>
              <a:rPr lang="en-US" sz="2200">
                <a:effectLst/>
                <a:latin typeface="Calibri" panose="020F0502020204030204" pitchFamily="34" charset="0"/>
                <a:ea typeface="Calibri" panose="020F0502020204030204" pitchFamily="34" charset="0"/>
                <a:cs typeface="Times New Roman" panose="02020603050405020304" pitchFamily="18" charset="0"/>
              </a:rPr>
              <a:t> – the employer’s contribution must be paid first before the employee pays any </a:t>
            </a:r>
            <a:r>
              <a:rPr lang="en-US" sz="2200">
                <a:latin typeface="Calibri" panose="020F0502020204030204" pitchFamily="34" charset="0"/>
                <a:ea typeface="Calibri" panose="020F0502020204030204" pitchFamily="34" charset="0"/>
                <a:cs typeface="Times New Roman" panose="02020603050405020304" pitchFamily="18" charset="0"/>
              </a:rPr>
              <a:t>out-of-pocket (OOP) balance that may be incurred.</a:t>
            </a:r>
          </a:p>
          <a:p>
            <a:pPr marL="0" marR="0" lvl="0" indent="0">
              <a:spcBef>
                <a:spcPts val="0"/>
              </a:spcBef>
              <a:spcAft>
                <a:spcPts val="0"/>
              </a:spcAft>
              <a:buNone/>
            </a:pP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Wingdings" panose="05000000000000000000" pitchFamily="2" charset="2"/>
              <a:buChar char=""/>
            </a:pPr>
            <a:r>
              <a:rPr lang="en-US" sz="2200">
                <a:effectLst/>
                <a:latin typeface="Calibri" panose="020F0502020204030204" pitchFamily="34" charset="0"/>
                <a:ea typeface="Calibri" panose="020F0502020204030204" pitchFamily="34" charset="0"/>
                <a:cs typeface="Times New Roman" panose="02020603050405020304" pitchFamily="18" charset="0"/>
              </a:rPr>
              <a:t>Contributions to an HSA are </a:t>
            </a:r>
            <a:r>
              <a:rPr lang="en-US" sz="2200" b="1">
                <a:effectLst/>
                <a:latin typeface="Calibri" panose="020F0502020204030204" pitchFamily="34" charset="0"/>
                <a:ea typeface="Calibri" panose="020F0502020204030204" pitchFamily="34" charset="0"/>
                <a:cs typeface="Times New Roman" panose="02020603050405020304" pitchFamily="18" charset="0"/>
              </a:rPr>
              <a:t>NOT </a:t>
            </a:r>
            <a:r>
              <a:rPr lang="en-US" sz="2200">
                <a:effectLst/>
                <a:latin typeface="Calibri" panose="020F0502020204030204" pitchFamily="34" charset="0"/>
                <a:ea typeface="Calibri" panose="020F0502020204030204" pitchFamily="34" charset="0"/>
                <a:cs typeface="Times New Roman" panose="02020603050405020304" pitchFamily="18" charset="0"/>
              </a:rPr>
              <a:t>permitted with the Gold CDHP plan.</a:t>
            </a:r>
          </a:p>
          <a:p>
            <a:endParaRPr lang="en-US" sz="2200"/>
          </a:p>
        </p:txBody>
      </p:sp>
    </p:spTree>
    <p:extLst>
      <p:ext uri="{BB962C8B-B14F-4D97-AF65-F5344CB8AC3E}">
        <p14:creationId xmlns:p14="http://schemas.microsoft.com/office/powerpoint/2010/main" val="2033928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04EB6-310F-4F15-99E0-8CA7DC740CF7}"/>
              </a:ext>
            </a:extLst>
          </p:cNvPr>
          <p:cNvSpPr>
            <a:spLocks noGrp="1"/>
          </p:cNvSpPr>
          <p:nvPr>
            <p:ph type="title"/>
          </p:nvPr>
        </p:nvSpPr>
        <p:spPr>
          <a:xfrm>
            <a:off x="1006900" y="1188637"/>
            <a:ext cx="3141430" cy="4480726"/>
          </a:xfrm>
        </p:spPr>
        <p:txBody>
          <a:bodyPr>
            <a:normAutofit/>
          </a:bodyPr>
          <a:lstStyle/>
          <a:p>
            <a:pPr algn="r"/>
            <a:r>
              <a:rPr lang="en-US" sz="4100"/>
              <a:t>Employer OOP Funding in the</a:t>
            </a:r>
            <a:br>
              <a:rPr lang="en-US" sz="4100"/>
            </a:br>
            <a:r>
              <a:rPr lang="en-US" sz="4100" b="1"/>
              <a:t>Silver CDHP with an HRA </a:t>
            </a:r>
            <a:r>
              <a:rPr lang="en-US" sz="4100"/>
              <a:t>for </a:t>
            </a:r>
            <a:r>
              <a:rPr lang="en-US" sz="4100" b="1"/>
              <a:t>Non-Licensed</a:t>
            </a:r>
            <a:r>
              <a:rPr lang="en-US" sz="4100"/>
              <a:t> Staff</a:t>
            </a:r>
            <a:endParaRPr lang="en-US" sz="41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B583EB-1BBF-4F4C-94CB-0C9BDB2F961D}"/>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15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1500" b="1">
                <a:effectLst/>
                <a:latin typeface="Calibri" panose="020F0502020204030204" pitchFamily="34" charset="0"/>
                <a:ea typeface="Calibri" panose="020F0502020204030204" pitchFamily="34" charset="0"/>
                <a:cs typeface="Times New Roman" panose="02020603050405020304" pitchFamily="18" charset="0"/>
              </a:rPr>
              <a:t>HRA</a:t>
            </a:r>
            <a:r>
              <a:rPr lang="en-US" sz="15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1500" b="1">
                <a:effectLst/>
                <a:latin typeface="Calibri" panose="020F0502020204030204" pitchFamily="34" charset="0"/>
                <a:ea typeface="Calibri" panose="020F0502020204030204" pitchFamily="34" charset="0"/>
                <a:cs typeface="Times New Roman" panose="02020603050405020304" pitchFamily="18" charset="0"/>
              </a:rPr>
              <a:t> $2,200 </a:t>
            </a:r>
            <a:r>
              <a:rPr lang="en-US" sz="1500">
                <a:effectLst/>
                <a:latin typeface="Calibri" panose="020F0502020204030204" pitchFamily="34" charset="0"/>
                <a:ea typeface="Calibri" panose="020F0502020204030204" pitchFamily="34" charset="0"/>
                <a:cs typeface="Times New Roman" panose="02020603050405020304" pitchFamily="18" charset="0"/>
              </a:rPr>
              <a:t>and </a:t>
            </a:r>
            <a:r>
              <a:rPr lang="en-US" sz="1500" b="1">
                <a:effectLst/>
                <a:latin typeface="Calibri" panose="020F0502020204030204" pitchFamily="34" charset="0"/>
                <a:ea typeface="Calibri" panose="020F0502020204030204" pitchFamily="34" charset="0"/>
                <a:cs typeface="Times New Roman" panose="02020603050405020304" pitchFamily="18" charset="0"/>
              </a:rPr>
              <a:t>$4,400 </a:t>
            </a:r>
            <a:r>
              <a:rPr lang="en-US" sz="15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15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Wingdings" panose="05000000000000000000" pitchFamily="2" charset="2"/>
              <a:buChar char=""/>
            </a:pPr>
            <a:r>
              <a:rPr lang="en-US" sz="1500">
                <a:effectLst/>
                <a:latin typeface="Calibri" panose="020F0502020204030204" pitchFamily="34" charset="0"/>
                <a:ea typeface="Calibri" panose="020F0502020204030204" pitchFamily="34" charset="0"/>
                <a:cs typeface="Times New Roman" panose="02020603050405020304" pitchFamily="18" charset="0"/>
              </a:rPr>
              <a:t>The employer’s contribution will be a </a:t>
            </a:r>
            <a:r>
              <a:rPr lang="en-US" sz="1500" b="1">
                <a:effectLst/>
                <a:latin typeface="Calibri" panose="020F0502020204030204" pitchFamily="34" charset="0"/>
                <a:ea typeface="Calibri" panose="020F0502020204030204" pitchFamily="34" charset="0"/>
                <a:cs typeface="Times New Roman" panose="02020603050405020304" pitchFamily="18" charset="0"/>
              </a:rPr>
              <a:t>first-dollar contribution</a:t>
            </a:r>
            <a:r>
              <a:rPr lang="en-US" sz="1500">
                <a:effectLst/>
                <a:latin typeface="Calibri" panose="020F0502020204030204" pitchFamily="34" charset="0"/>
                <a:ea typeface="Calibri" panose="020F0502020204030204" pitchFamily="34" charset="0"/>
                <a:cs typeface="Times New Roman" panose="02020603050405020304" pitchFamily="18" charset="0"/>
              </a:rPr>
              <a:t> – the employer’s contribution must be paid first before the employee pays any </a:t>
            </a:r>
            <a:r>
              <a:rPr lang="en-US" sz="1500">
                <a:latin typeface="Calibri" panose="020F0502020204030204" pitchFamily="34" charset="0"/>
                <a:ea typeface="Calibri" panose="020F0502020204030204" pitchFamily="34" charset="0"/>
                <a:cs typeface="Times New Roman" panose="02020603050405020304" pitchFamily="18" charset="0"/>
              </a:rPr>
              <a:t>out-of-pocket (OOP) balance that may be incurred.</a:t>
            </a:r>
          </a:p>
          <a:p>
            <a:pPr marR="0" indent="0">
              <a:spcBef>
                <a:spcPts val="0"/>
              </a:spcBef>
              <a:spcAft>
                <a:spcPts val="0"/>
              </a:spcAft>
              <a:buNone/>
            </a:pPr>
            <a:endParaRPr lang="en-US" sz="150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Wingdings" panose="05000000000000000000" pitchFamily="2" charset="2"/>
              <a:buChar char=""/>
            </a:pPr>
            <a:r>
              <a:rPr lang="en-US" sz="1500">
                <a:latin typeface="Calibri" panose="020F0502020204030204" pitchFamily="34" charset="0"/>
                <a:ea typeface="Calibri" panose="020F0502020204030204" pitchFamily="34" charset="0"/>
                <a:cs typeface="Times New Roman" panose="02020603050405020304" pitchFamily="18" charset="0"/>
              </a:rPr>
              <a:t>You may choose an HRA </a:t>
            </a:r>
            <a:r>
              <a:rPr lang="en-US" sz="1500" u="sng">
                <a:latin typeface="Calibri" panose="020F0502020204030204" pitchFamily="34" charset="0"/>
                <a:ea typeface="Calibri" panose="020F0502020204030204" pitchFamily="34" charset="0"/>
                <a:cs typeface="Times New Roman" panose="02020603050405020304" pitchFamily="18" charset="0"/>
              </a:rPr>
              <a:t>or</a:t>
            </a:r>
            <a:r>
              <a:rPr lang="en-US" sz="1500">
                <a:latin typeface="Calibri" panose="020F0502020204030204" pitchFamily="34" charset="0"/>
                <a:ea typeface="Calibri" panose="020F0502020204030204" pitchFamily="34" charset="0"/>
                <a:cs typeface="Times New Roman" panose="02020603050405020304" pitchFamily="18" charset="0"/>
              </a:rPr>
              <a:t> an HSA with a Silver CDHP.</a:t>
            </a:r>
          </a:p>
          <a:p>
            <a:pPr marL="342900" indent="-342900">
              <a:spcBef>
                <a:spcPts val="0"/>
              </a:spcBef>
              <a:spcAft>
                <a:spcPts val="800"/>
              </a:spcAft>
              <a:buFont typeface="Wingdings" panose="05000000000000000000" pitchFamily="2" charset="2"/>
              <a:buChar char=""/>
            </a:pPr>
            <a:r>
              <a:rPr lang="en-US" sz="1500" b="1">
                <a:latin typeface="Calibri" panose="020F0502020204030204" pitchFamily="34" charset="0"/>
                <a:ea typeface="Calibri" panose="020F0502020204030204" pitchFamily="34" charset="0"/>
                <a:cs typeface="Times New Roman" panose="02020603050405020304" pitchFamily="18" charset="0"/>
              </a:rPr>
              <a:t>Remember</a:t>
            </a:r>
            <a:r>
              <a:rPr lang="en-US" sz="1500">
                <a:latin typeface="Calibri" panose="020F0502020204030204" pitchFamily="34" charset="0"/>
                <a:ea typeface="Calibri" panose="020F0502020204030204" pitchFamily="34" charset="0"/>
                <a:cs typeface="Times New Roman" panose="02020603050405020304" pitchFamily="18" charset="0"/>
              </a:rPr>
              <a:t>: This is the only plan that is allowed to have an HSA Contribution.</a:t>
            </a:r>
          </a:p>
          <a:p>
            <a:pPr marL="342900" indent="-342900">
              <a:spcBef>
                <a:spcPts val="0"/>
              </a:spcBef>
              <a:spcAft>
                <a:spcPts val="800"/>
              </a:spcAft>
              <a:buFont typeface="Wingdings" panose="05000000000000000000" pitchFamily="2" charset="2"/>
              <a:buChar char=""/>
            </a:pPr>
            <a:endParaRPr lang="en-US" sz="1500" b="1">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spcAft>
                <a:spcPts val="800"/>
              </a:spcAft>
              <a:buNone/>
            </a:pPr>
            <a:r>
              <a:rPr lang="en-US" sz="15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1500">
                <a:latin typeface="Calibri" panose="020F0502020204030204" pitchFamily="34" charset="0"/>
                <a:ea typeface="Calibri" panose="020F0502020204030204" pitchFamily="34" charset="0"/>
                <a:cs typeface="Times New Roman" panose="02020603050405020304" pitchFamily="18" charset="0"/>
              </a:rPr>
              <a:t>You have a </a:t>
            </a:r>
            <a:r>
              <a:rPr lang="en-US" sz="1500" b="1">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1500">
                <a:latin typeface="Calibri" panose="020F0502020204030204" pitchFamily="34" charset="0"/>
                <a:ea typeface="Calibri" panose="020F0502020204030204" pitchFamily="34" charset="0"/>
                <a:cs typeface="Times New Roman" panose="02020603050405020304" pitchFamily="18" charset="0"/>
              </a:rPr>
              <a:t>with this plan than in the Gold CDHP.</a:t>
            </a:r>
            <a:endParaRPr lang="en-US" sz="1500"/>
          </a:p>
        </p:txBody>
      </p:sp>
    </p:spTree>
    <p:extLst>
      <p:ext uri="{BB962C8B-B14F-4D97-AF65-F5344CB8AC3E}">
        <p14:creationId xmlns:p14="http://schemas.microsoft.com/office/powerpoint/2010/main" val="511949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04EB6-310F-4F15-99E0-8CA7DC740CF7}"/>
              </a:ext>
            </a:extLst>
          </p:cNvPr>
          <p:cNvSpPr>
            <a:spLocks noGrp="1"/>
          </p:cNvSpPr>
          <p:nvPr>
            <p:ph type="title"/>
          </p:nvPr>
        </p:nvSpPr>
        <p:spPr>
          <a:xfrm>
            <a:off x="1006900" y="1188637"/>
            <a:ext cx="3141430" cy="4480726"/>
          </a:xfrm>
        </p:spPr>
        <p:txBody>
          <a:bodyPr>
            <a:normAutofit/>
          </a:bodyPr>
          <a:lstStyle/>
          <a:p>
            <a:pPr algn="r"/>
            <a:r>
              <a:rPr lang="en-US" sz="4100"/>
              <a:t>Employer OOP Funding in the</a:t>
            </a:r>
            <a:br>
              <a:rPr lang="en-US" sz="4100"/>
            </a:br>
            <a:r>
              <a:rPr lang="en-US" sz="4100" b="1"/>
              <a:t>Silver CDHP with an HSA </a:t>
            </a:r>
            <a:r>
              <a:rPr lang="en-US" sz="4100"/>
              <a:t>for </a:t>
            </a:r>
            <a:r>
              <a:rPr lang="en-US" sz="4100" b="1"/>
              <a:t>Non-Licensed</a:t>
            </a:r>
            <a:r>
              <a:rPr lang="en-US" sz="4100"/>
              <a:t> Staff</a:t>
            </a:r>
            <a:endParaRPr lang="en-US" sz="41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B583EB-1BBF-4F4C-94CB-0C9BDB2F961D}"/>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1700" b="1">
                <a:effectLst/>
                <a:latin typeface="Calibri" panose="020F0502020204030204" pitchFamily="34" charset="0"/>
                <a:ea typeface="Calibri" panose="020F0502020204030204" pitchFamily="34" charset="0"/>
                <a:cs typeface="Times New Roman" panose="02020603050405020304" pitchFamily="18" charset="0"/>
              </a:rPr>
              <a:t>HSA</a:t>
            </a:r>
            <a:r>
              <a:rPr lang="en-US" sz="17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1700" b="1">
                <a:effectLst/>
                <a:latin typeface="Calibri" panose="020F0502020204030204" pitchFamily="34" charset="0"/>
                <a:ea typeface="Calibri" panose="020F0502020204030204" pitchFamily="34" charset="0"/>
                <a:cs typeface="Times New Roman" panose="02020603050405020304" pitchFamily="18" charset="0"/>
              </a:rPr>
              <a:t> $2,200 </a:t>
            </a:r>
            <a:r>
              <a:rPr lang="en-US" sz="1700">
                <a:effectLst/>
                <a:latin typeface="Calibri" panose="020F0502020204030204" pitchFamily="34" charset="0"/>
                <a:ea typeface="Calibri" panose="020F0502020204030204" pitchFamily="34" charset="0"/>
                <a:cs typeface="Times New Roman" panose="02020603050405020304" pitchFamily="18" charset="0"/>
              </a:rPr>
              <a:t>and </a:t>
            </a:r>
            <a:r>
              <a:rPr lang="en-US" sz="1700" b="1">
                <a:effectLst/>
                <a:latin typeface="Calibri" panose="020F0502020204030204" pitchFamily="34" charset="0"/>
                <a:ea typeface="Calibri" panose="020F0502020204030204" pitchFamily="34" charset="0"/>
                <a:cs typeface="Times New Roman" panose="02020603050405020304" pitchFamily="18" charset="0"/>
              </a:rPr>
              <a:t>$4,400 </a:t>
            </a:r>
            <a:r>
              <a:rPr lang="en-US" sz="17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170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Wingdings" panose="05000000000000000000" pitchFamily="2" charset="2"/>
              <a:buChar char=""/>
            </a:pPr>
            <a:r>
              <a:rPr lang="en-US" sz="1700">
                <a:effectLst/>
                <a:latin typeface="Calibri" panose="020F0502020204030204" pitchFamily="34" charset="0"/>
                <a:ea typeface="Calibri" panose="020F0502020204030204" pitchFamily="34" charset="0"/>
                <a:cs typeface="Times New Roman" panose="02020603050405020304" pitchFamily="18" charset="0"/>
              </a:rPr>
              <a:t>The employer’s contribution </a:t>
            </a:r>
            <a:r>
              <a:rPr lang="en-US" sz="1700">
                <a:latin typeface="Calibri" panose="020F0502020204030204" pitchFamily="34" charset="0"/>
                <a:ea typeface="Calibri" panose="020F0502020204030204" pitchFamily="34" charset="0"/>
                <a:cs typeface="Times New Roman" panose="02020603050405020304" pitchFamily="18" charset="0"/>
              </a:rPr>
              <a:t>must be deposited in full on January 1.</a:t>
            </a:r>
          </a:p>
          <a:p>
            <a:pPr marL="0" marR="0" lvl="0" indent="0">
              <a:spcBef>
                <a:spcPts val="0"/>
              </a:spcBef>
              <a:spcAft>
                <a:spcPts val="0"/>
              </a:spcAft>
              <a:buNone/>
            </a:pPr>
            <a:endParaRPr lang="en-US" sz="1700">
              <a:latin typeface="Calibri" panose="020F0502020204030204" pitchFamily="34" charset="0"/>
              <a:ea typeface="Calibri" panose="020F0502020204030204" pitchFamily="34" charset="0"/>
              <a:cs typeface="Times New Roman" panose="02020603050405020304" pitchFamily="18" charset="0"/>
            </a:endParaRPr>
          </a:p>
          <a:p>
            <a:pPr marL="342900" indent="-342900">
              <a:spcBef>
                <a:spcPts val="0"/>
              </a:spcBef>
              <a:buFont typeface="Wingdings" panose="05000000000000000000" pitchFamily="2" charset="2"/>
              <a:buChar char=""/>
            </a:pPr>
            <a:r>
              <a:rPr lang="en-US" sz="1700">
                <a:latin typeface="Calibri" panose="020F0502020204030204" pitchFamily="34" charset="0"/>
                <a:ea typeface="Calibri" panose="020F0502020204030204" pitchFamily="34" charset="0"/>
                <a:cs typeface="Times New Roman" panose="02020603050405020304" pitchFamily="18" charset="0"/>
              </a:rPr>
              <a:t>You may choose an HRA </a:t>
            </a:r>
            <a:r>
              <a:rPr lang="en-US" sz="1700" u="sng">
                <a:latin typeface="Calibri" panose="020F0502020204030204" pitchFamily="34" charset="0"/>
                <a:ea typeface="Calibri" panose="020F0502020204030204" pitchFamily="34" charset="0"/>
                <a:cs typeface="Times New Roman" panose="02020603050405020304" pitchFamily="18" charset="0"/>
              </a:rPr>
              <a:t>or</a:t>
            </a:r>
            <a:r>
              <a:rPr lang="en-US" sz="1700">
                <a:latin typeface="Calibri" panose="020F0502020204030204" pitchFamily="34" charset="0"/>
                <a:ea typeface="Calibri" panose="020F0502020204030204" pitchFamily="34" charset="0"/>
                <a:cs typeface="Times New Roman" panose="02020603050405020304" pitchFamily="18" charset="0"/>
              </a:rPr>
              <a:t> an HSA with a Silver CDHP.</a:t>
            </a:r>
          </a:p>
          <a:p>
            <a:pPr marL="342900" indent="-342900">
              <a:spcBef>
                <a:spcPts val="0"/>
              </a:spcBef>
              <a:buFont typeface="Wingdings" panose="05000000000000000000" pitchFamily="2" charset="2"/>
              <a:buChar char=""/>
            </a:pPr>
            <a:endParaRPr lang="en-US" sz="1700">
              <a:latin typeface="Calibri" panose="020F0502020204030204" pitchFamily="34" charset="0"/>
              <a:ea typeface="Calibri" panose="020F0502020204030204" pitchFamily="34" charset="0"/>
              <a:cs typeface="Times New Roman" panose="02020603050405020304" pitchFamily="18" charset="0"/>
            </a:endParaRPr>
          </a:p>
          <a:p>
            <a:pPr marL="342900" indent="-342900">
              <a:spcBef>
                <a:spcPts val="0"/>
              </a:spcBef>
              <a:spcAft>
                <a:spcPts val="800"/>
              </a:spcAft>
              <a:buFont typeface="Wingdings" panose="05000000000000000000" pitchFamily="2" charset="2"/>
              <a:buChar char=""/>
            </a:pPr>
            <a:r>
              <a:rPr lang="en-US" sz="1700" b="1">
                <a:latin typeface="Calibri" panose="020F0502020204030204" pitchFamily="34" charset="0"/>
                <a:ea typeface="Calibri" panose="020F0502020204030204" pitchFamily="34" charset="0"/>
                <a:cs typeface="Times New Roman" panose="02020603050405020304" pitchFamily="18" charset="0"/>
              </a:rPr>
              <a:t>Remember</a:t>
            </a:r>
            <a:r>
              <a:rPr lang="en-US" sz="1700">
                <a:latin typeface="Calibri" panose="020F0502020204030204" pitchFamily="34" charset="0"/>
                <a:ea typeface="Calibri" panose="020F0502020204030204" pitchFamily="34" charset="0"/>
                <a:cs typeface="Times New Roman" panose="02020603050405020304" pitchFamily="18" charset="0"/>
              </a:rPr>
              <a:t>: This is the only plan that is allowed to have an HSA Contribution. </a:t>
            </a:r>
            <a:endParaRPr lang="en-US" sz="1700" b="1">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17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1700">
                <a:latin typeface="Calibri" panose="020F0502020204030204" pitchFamily="34" charset="0"/>
                <a:ea typeface="Calibri" panose="020F0502020204030204" pitchFamily="34" charset="0"/>
                <a:cs typeface="Times New Roman" panose="02020603050405020304" pitchFamily="18" charset="0"/>
              </a:rPr>
              <a:t>You have a </a:t>
            </a:r>
            <a:r>
              <a:rPr lang="en-US" sz="1700" b="1">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1700">
                <a:latin typeface="Calibri" panose="020F0502020204030204" pitchFamily="34" charset="0"/>
                <a:ea typeface="Calibri" panose="020F0502020204030204" pitchFamily="34" charset="0"/>
                <a:cs typeface="Times New Roman" panose="02020603050405020304" pitchFamily="18" charset="0"/>
              </a:rPr>
              <a:t>with this plan than in the Gold CDHP.</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p>
            <a:endParaRPr lang="en-US" sz="1700"/>
          </a:p>
        </p:txBody>
      </p:sp>
    </p:spTree>
    <p:extLst>
      <p:ext uri="{BB962C8B-B14F-4D97-AF65-F5344CB8AC3E}">
        <p14:creationId xmlns:p14="http://schemas.microsoft.com/office/powerpoint/2010/main" val="3057800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04EB6-310F-4F15-99E0-8CA7DC740CF7}"/>
              </a:ext>
            </a:extLst>
          </p:cNvPr>
          <p:cNvSpPr>
            <a:spLocks noGrp="1"/>
          </p:cNvSpPr>
          <p:nvPr>
            <p:ph type="title"/>
          </p:nvPr>
        </p:nvSpPr>
        <p:spPr>
          <a:xfrm>
            <a:off x="1006900" y="1188637"/>
            <a:ext cx="3141430" cy="4480726"/>
          </a:xfrm>
        </p:spPr>
        <p:txBody>
          <a:bodyPr>
            <a:normAutofit/>
          </a:bodyPr>
          <a:lstStyle/>
          <a:p>
            <a:pPr algn="r"/>
            <a:r>
              <a:rPr lang="en-US" sz="3600"/>
              <a:t>Employer OOP Funding in the</a:t>
            </a:r>
            <a:br>
              <a:rPr lang="en-US" sz="3600"/>
            </a:br>
            <a:r>
              <a:rPr lang="en-US" sz="3600" b="1"/>
              <a:t>Platinum Plan </a:t>
            </a:r>
            <a:r>
              <a:rPr lang="en-US" sz="3600"/>
              <a:t> [</a:t>
            </a:r>
            <a:r>
              <a:rPr lang="en-US" sz="3600" b="1"/>
              <a:t>non-CDHP</a:t>
            </a:r>
            <a:r>
              <a:rPr lang="en-US" sz="3600"/>
              <a:t>] </a:t>
            </a:r>
            <a:r>
              <a:rPr lang="en-US" sz="3600" b="1"/>
              <a:t>with an HRA </a:t>
            </a:r>
            <a:r>
              <a:rPr lang="en-US" sz="3600"/>
              <a:t>for </a:t>
            </a:r>
            <a:r>
              <a:rPr lang="en-US" sz="3600" b="1"/>
              <a:t>Non-Licensed</a:t>
            </a:r>
            <a:r>
              <a:rPr lang="en-US" sz="3600"/>
              <a:t> Staff</a:t>
            </a:r>
            <a:endParaRPr lang="en-US" sz="36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B583EB-1BBF-4F4C-94CB-0C9BDB2F961D}"/>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HSA</a:t>
            </a:r>
            <a:r>
              <a:rPr lang="en-US" sz="20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000" b="1">
                <a:effectLst/>
                <a:latin typeface="Calibri" panose="020F0502020204030204" pitchFamily="34" charset="0"/>
                <a:ea typeface="Calibri" panose="020F0502020204030204" pitchFamily="34" charset="0"/>
                <a:cs typeface="Times New Roman" panose="02020603050405020304" pitchFamily="18" charset="0"/>
              </a:rPr>
              <a:t> $2,200 </a:t>
            </a:r>
            <a:r>
              <a:rPr lang="en-US" sz="2000">
                <a:effectLst/>
                <a:latin typeface="Calibri" panose="020F0502020204030204" pitchFamily="34" charset="0"/>
                <a:ea typeface="Calibri" panose="020F0502020204030204" pitchFamily="34" charset="0"/>
                <a:cs typeface="Times New Roman" panose="02020603050405020304" pitchFamily="18" charset="0"/>
              </a:rPr>
              <a:t>and </a:t>
            </a:r>
            <a:r>
              <a:rPr lang="en-US" sz="2000" b="1">
                <a:effectLst/>
                <a:latin typeface="Calibri" panose="020F0502020204030204" pitchFamily="34" charset="0"/>
                <a:ea typeface="Calibri" panose="020F0502020204030204" pitchFamily="34" charset="0"/>
                <a:cs typeface="Times New Roman" panose="02020603050405020304" pitchFamily="18" charset="0"/>
              </a:rPr>
              <a:t>$4,400 </a:t>
            </a:r>
            <a:r>
              <a:rPr lang="en-US" sz="20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spcBef>
                <a:spcPts val="0"/>
              </a:spcBef>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will be a </a:t>
            </a:r>
            <a:r>
              <a:rPr lang="en-US" sz="2000" b="1">
                <a:effectLst/>
                <a:latin typeface="Calibri" panose="020F0502020204030204" pitchFamily="34" charset="0"/>
                <a:ea typeface="Calibri" panose="020F0502020204030204" pitchFamily="34" charset="0"/>
                <a:cs typeface="Times New Roman" panose="02020603050405020304" pitchFamily="18" charset="0"/>
              </a:rPr>
              <a:t>first-dollar contribution</a:t>
            </a:r>
            <a:r>
              <a:rPr lang="en-US" sz="2000">
                <a:effectLst/>
                <a:latin typeface="Calibri" panose="020F0502020204030204" pitchFamily="34" charset="0"/>
                <a:ea typeface="Calibri" panose="020F0502020204030204" pitchFamily="34" charset="0"/>
                <a:cs typeface="Times New Roman" panose="02020603050405020304" pitchFamily="18" charset="0"/>
              </a:rPr>
              <a:t> – the employer’s contribution must be paid first before the employee pays any </a:t>
            </a:r>
            <a:r>
              <a:rPr lang="en-US" sz="2000">
                <a:latin typeface="Calibri" panose="020F0502020204030204" pitchFamily="34" charset="0"/>
                <a:ea typeface="Calibri" panose="020F0502020204030204" pitchFamily="34" charset="0"/>
                <a:cs typeface="Times New Roman" panose="02020603050405020304" pitchFamily="18" charset="0"/>
              </a:rPr>
              <a:t>out-of-pocket (OOP) balance that may be incurred.</a:t>
            </a:r>
          </a:p>
          <a:p>
            <a:pPr marL="0" marR="0" lvl="0" indent="0">
              <a:spcBef>
                <a:spcPts val="0"/>
              </a:spcBef>
              <a:spcAft>
                <a:spcPts val="800"/>
              </a:spcAft>
              <a:buNone/>
            </a:pPr>
            <a:r>
              <a:rPr lang="en-US" sz="20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You have a </a:t>
            </a:r>
            <a:r>
              <a:rPr lang="en-US" sz="2000" b="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2000">
                <a:effectLst/>
                <a:latin typeface="Calibri" panose="020F0502020204030204" pitchFamily="34" charset="0"/>
                <a:ea typeface="Calibri" panose="020F0502020204030204" pitchFamily="34" charset="0"/>
                <a:cs typeface="Times New Roman" panose="02020603050405020304" pitchFamily="18" charset="0"/>
              </a:rPr>
              <a:t>with this plan than in the Gold CDHP.</a:t>
            </a:r>
          </a:p>
          <a:p>
            <a:pPr marL="0" marR="0" lvl="0" indent="0">
              <a:spcBef>
                <a:spcPts val="0"/>
              </a:spcBef>
              <a:spcAft>
                <a:spcPts val="0"/>
              </a:spcAft>
              <a:buNone/>
            </a:pP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None/>
            </a:pP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a:p>
        </p:txBody>
      </p:sp>
    </p:spTree>
    <p:extLst>
      <p:ext uri="{BB962C8B-B14F-4D97-AF65-F5344CB8AC3E}">
        <p14:creationId xmlns:p14="http://schemas.microsoft.com/office/powerpoint/2010/main" val="3017381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04EB6-310F-4F15-99E0-8CA7DC740CF7}"/>
              </a:ext>
            </a:extLst>
          </p:cNvPr>
          <p:cNvSpPr>
            <a:spLocks noGrp="1"/>
          </p:cNvSpPr>
          <p:nvPr>
            <p:ph type="title"/>
          </p:nvPr>
        </p:nvSpPr>
        <p:spPr>
          <a:xfrm>
            <a:off x="1006900" y="1188637"/>
            <a:ext cx="3141430" cy="4480726"/>
          </a:xfrm>
        </p:spPr>
        <p:txBody>
          <a:bodyPr>
            <a:normAutofit/>
          </a:bodyPr>
          <a:lstStyle/>
          <a:p>
            <a:pPr algn="r"/>
            <a:r>
              <a:rPr lang="en-US" sz="3600"/>
              <a:t>Employer OOP Funding in the</a:t>
            </a:r>
            <a:br>
              <a:rPr lang="en-US" sz="3600"/>
            </a:br>
            <a:r>
              <a:rPr lang="en-US" sz="3600" b="1"/>
              <a:t>Gold</a:t>
            </a:r>
            <a:r>
              <a:rPr lang="en-US" sz="3600"/>
              <a:t> </a:t>
            </a:r>
            <a:r>
              <a:rPr lang="en-US" sz="3600" b="1"/>
              <a:t>Plan </a:t>
            </a:r>
            <a:br>
              <a:rPr lang="en-US" sz="3600" b="1"/>
            </a:br>
            <a:r>
              <a:rPr lang="en-US" sz="3600"/>
              <a:t>[</a:t>
            </a:r>
            <a:r>
              <a:rPr lang="en-US" sz="3600" b="1"/>
              <a:t>non-CDHP</a:t>
            </a:r>
            <a:r>
              <a:rPr lang="en-US" sz="3600"/>
              <a:t>] </a:t>
            </a:r>
            <a:br>
              <a:rPr lang="en-US" sz="3600"/>
            </a:br>
            <a:r>
              <a:rPr lang="en-US" sz="3600" b="1"/>
              <a:t>with an HRA </a:t>
            </a:r>
            <a:br>
              <a:rPr lang="en-US" sz="3600" b="1"/>
            </a:br>
            <a:r>
              <a:rPr lang="en-US" sz="3600"/>
              <a:t>for </a:t>
            </a:r>
            <a:r>
              <a:rPr lang="en-US" sz="3600" b="1"/>
              <a:t>Non-Licensed</a:t>
            </a:r>
            <a:r>
              <a:rPr lang="en-US" sz="3600"/>
              <a:t> Staff</a:t>
            </a:r>
            <a:endParaRPr lang="en-US" sz="3600" b="1"/>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B583EB-1BBF-4F4C-94CB-0C9BDB2F961D}"/>
              </a:ext>
            </a:extLst>
          </p:cNvPr>
          <p:cNvSpPr>
            <a:spLocks noGrp="1"/>
          </p:cNvSpPr>
          <p:nvPr>
            <p:ph idx="1"/>
          </p:nvPr>
        </p:nvSpPr>
        <p:spPr>
          <a:xfrm>
            <a:off x="5138928" y="1338729"/>
            <a:ext cx="4795584" cy="4180542"/>
          </a:xfrm>
        </p:spPr>
        <p:txBody>
          <a:bodyPr anchor="ctr">
            <a:normAutofit/>
          </a:bodyPr>
          <a:lstStyle/>
          <a:p>
            <a:pPr marL="342900" marR="0" lvl="0" indent="-342900">
              <a:spcBef>
                <a:spcPts val="0"/>
              </a:spcBef>
              <a:spcAft>
                <a:spcPts val="0"/>
              </a:spcAft>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 will contribute to an </a:t>
            </a:r>
            <a:r>
              <a:rPr lang="en-US" sz="2000" b="1">
                <a:effectLst/>
                <a:latin typeface="Calibri" panose="020F0502020204030204" pitchFamily="34" charset="0"/>
                <a:ea typeface="Calibri" panose="020F0502020204030204" pitchFamily="34" charset="0"/>
                <a:cs typeface="Times New Roman" panose="02020603050405020304" pitchFamily="18" charset="0"/>
              </a:rPr>
              <a:t>HSA</a:t>
            </a:r>
            <a:r>
              <a:rPr lang="en-US" sz="2000">
                <a:effectLst/>
                <a:latin typeface="Calibri" panose="020F0502020204030204" pitchFamily="34" charset="0"/>
                <a:ea typeface="Calibri" panose="020F0502020204030204" pitchFamily="34" charset="0"/>
                <a:cs typeface="Times New Roman" panose="02020603050405020304" pitchFamily="18" charset="0"/>
              </a:rPr>
              <a:t> for single coverage</a:t>
            </a:r>
            <a:r>
              <a:rPr lang="en-US" sz="2000" b="1">
                <a:effectLst/>
                <a:latin typeface="Calibri" panose="020F0502020204030204" pitchFamily="34" charset="0"/>
                <a:ea typeface="Calibri" panose="020F0502020204030204" pitchFamily="34" charset="0"/>
                <a:cs typeface="Times New Roman" panose="02020603050405020304" pitchFamily="18" charset="0"/>
              </a:rPr>
              <a:t> $2,200 </a:t>
            </a:r>
            <a:r>
              <a:rPr lang="en-US" sz="2000">
                <a:effectLst/>
                <a:latin typeface="Calibri" panose="020F0502020204030204" pitchFamily="34" charset="0"/>
                <a:ea typeface="Calibri" panose="020F0502020204030204" pitchFamily="34" charset="0"/>
                <a:cs typeface="Times New Roman" panose="02020603050405020304" pitchFamily="18" charset="0"/>
              </a:rPr>
              <a:t>and </a:t>
            </a:r>
            <a:r>
              <a:rPr lang="en-US" sz="2000" b="1">
                <a:effectLst/>
                <a:latin typeface="Calibri" panose="020F0502020204030204" pitchFamily="34" charset="0"/>
                <a:ea typeface="Calibri" panose="020F0502020204030204" pitchFamily="34" charset="0"/>
                <a:cs typeface="Times New Roman" panose="02020603050405020304" pitchFamily="18" charset="0"/>
              </a:rPr>
              <a:t>$4,400 </a:t>
            </a:r>
            <a:r>
              <a:rPr lang="en-US" sz="2000">
                <a:effectLst/>
                <a:latin typeface="Calibri" panose="020F0502020204030204" pitchFamily="34" charset="0"/>
                <a:ea typeface="Calibri" panose="020F0502020204030204" pitchFamily="34" charset="0"/>
                <a:cs typeface="Times New Roman" panose="02020603050405020304" pitchFamily="18" charset="0"/>
              </a:rPr>
              <a:t>for all other tiers of coverage.</a:t>
            </a:r>
          </a:p>
          <a:p>
            <a:pPr marL="0" marR="0" indent="0">
              <a:spcBef>
                <a:spcPts val="0"/>
              </a:spcBef>
              <a:spcAft>
                <a:spcPts val="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spcBef>
                <a:spcPts val="0"/>
              </a:spcBef>
              <a:buFont typeface="Wingdings" panose="05000000000000000000" pitchFamily="2" charset="2"/>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The employer’s contribution will be a </a:t>
            </a:r>
            <a:r>
              <a:rPr lang="en-US" sz="2000" b="1">
                <a:effectLst/>
                <a:latin typeface="Calibri" panose="020F0502020204030204" pitchFamily="34" charset="0"/>
                <a:ea typeface="Calibri" panose="020F0502020204030204" pitchFamily="34" charset="0"/>
                <a:cs typeface="Times New Roman" panose="02020603050405020304" pitchFamily="18" charset="0"/>
              </a:rPr>
              <a:t>first-dollar contribution</a:t>
            </a:r>
            <a:r>
              <a:rPr lang="en-US" sz="2000">
                <a:effectLst/>
                <a:latin typeface="Calibri" panose="020F0502020204030204" pitchFamily="34" charset="0"/>
                <a:ea typeface="Calibri" panose="020F0502020204030204" pitchFamily="34" charset="0"/>
                <a:cs typeface="Times New Roman" panose="02020603050405020304" pitchFamily="18" charset="0"/>
              </a:rPr>
              <a:t> – the employer’s contribution must be paid first before the employee pays any </a:t>
            </a:r>
            <a:r>
              <a:rPr lang="en-US" sz="2000">
                <a:latin typeface="Calibri" panose="020F0502020204030204" pitchFamily="34" charset="0"/>
                <a:ea typeface="Calibri" panose="020F0502020204030204" pitchFamily="34" charset="0"/>
                <a:cs typeface="Times New Roman" panose="02020603050405020304" pitchFamily="18" charset="0"/>
              </a:rPr>
              <a:t>out-of-pocket (OOP) balance that may be incurred.</a:t>
            </a:r>
          </a:p>
          <a:p>
            <a:pPr marL="0" marR="0" lvl="0" indent="0">
              <a:spcBef>
                <a:spcPts val="0"/>
              </a:spcBef>
              <a:buNone/>
            </a:pPr>
            <a:endParaRPr lang="en-US" sz="2000" b="1">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2000" b="1">
                <a:latin typeface="Calibri" panose="020F0502020204030204" pitchFamily="34" charset="0"/>
                <a:ea typeface="Calibri" panose="020F0502020204030204" pitchFamily="34" charset="0"/>
                <a:cs typeface="Times New Roman" panose="02020603050405020304" pitchFamily="18" charset="0"/>
              </a:rPr>
              <a:t>Take Note:</a:t>
            </a:r>
          </a:p>
          <a:p>
            <a:pPr marL="0" marR="0" lvl="0" indent="0">
              <a:spcBef>
                <a:spcPts val="0"/>
              </a:spcBef>
              <a:spcAft>
                <a:spcPts val="800"/>
              </a:spcAft>
              <a:buNone/>
            </a:pPr>
            <a:r>
              <a:rPr lang="en-US" sz="2000">
                <a:effectLst/>
                <a:latin typeface="Calibri" panose="020F0502020204030204" pitchFamily="34" charset="0"/>
                <a:ea typeface="Calibri" panose="020F0502020204030204" pitchFamily="34" charset="0"/>
                <a:cs typeface="Times New Roman" panose="02020603050405020304" pitchFamily="18" charset="0"/>
              </a:rPr>
              <a:t>You have a </a:t>
            </a:r>
            <a:r>
              <a:rPr lang="en-US" sz="2000" b="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higher OOP exposure </a:t>
            </a:r>
            <a:r>
              <a:rPr lang="en-US" sz="2000">
                <a:effectLst/>
                <a:latin typeface="Calibri" panose="020F0502020204030204" pitchFamily="34" charset="0"/>
                <a:ea typeface="Calibri" panose="020F0502020204030204" pitchFamily="34" charset="0"/>
                <a:cs typeface="Times New Roman" panose="02020603050405020304" pitchFamily="18" charset="0"/>
              </a:rPr>
              <a:t>with this plan than in the Gold CDHP.</a:t>
            </a:r>
          </a:p>
          <a:p>
            <a:pPr marL="0" marR="0" lvl="0" indent="0">
              <a:spcBef>
                <a:spcPts val="0"/>
              </a:spcBef>
              <a:spcAft>
                <a:spcPts val="0"/>
              </a:spcAft>
              <a:buNone/>
            </a:pP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a:p>
        </p:txBody>
      </p:sp>
    </p:spTree>
    <p:extLst>
      <p:ext uri="{BB962C8B-B14F-4D97-AF65-F5344CB8AC3E}">
        <p14:creationId xmlns:p14="http://schemas.microsoft.com/office/powerpoint/2010/main" val="2304308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ight Triangle 2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60EF72-9876-402B-B442-42D405641195}"/>
              </a:ext>
            </a:extLst>
          </p:cNvPr>
          <p:cNvSpPr>
            <a:spLocks noGrp="1"/>
          </p:cNvSpPr>
          <p:nvPr>
            <p:ph type="title"/>
          </p:nvPr>
        </p:nvSpPr>
        <p:spPr>
          <a:xfrm>
            <a:off x="1006900" y="1188637"/>
            <a:ext cx="3130910" cy="4480726"/>
          </a:xfrm>
        </p:spPr>
        <p:txBody>
          <a:bodyPr>
            <a:normAutofit/>
          </a:bodyPr>
          <a:lstStyle/>
          <a:p>
            <a:pPr algn="r"/>
            <a:r>
              <a:rPr lang="en-US" sz="5600" dirty="0"/>
              <a:t>Maximum Financial Exposure</a:t>
            </a:r>
          </a:p>
        </p:txBody>
      </p:sp>
      <p:cxnSp>
        <p:nvCxnSpPr>
          <p:cNvPr id="30" name="Straight Connector 2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C4267D39-B464-4FD1-B1A8-4FDD3E61FB58}"/>
              </a:ext>
            </a:extLst>
          </p:cNvPr>
          <p:cNvGraphicFramePr>
            <a:graphicFrameLocks noGrp="1"/>
          </p:cNvGraphicFramePr>
          <p:nvPr>
            <p:ph idx="1"/>
            <p:extLst>
              <p:ext uri="{D42A27DB-BD31-4B8C-83A1-F6EECF244321}">
                <p14:modId xmlns:p14="http://schemas.microsoft.com/office/powerpoint/2010/main" val="1245769882"/>
              </p:ext>
            </p:extLst>
          </p:nvPr>
        </p:nvGraphicFramePr>
        <p:xfrm>
          <a:off x="5170778" y="1188637"/>
          <a:ext cx="4780416" cy="448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4613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Right Triangle 2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E6776C-331C-4B36-B40B-937BF1B0CB16}"/>
              </a:ext>
            </a:extLst>
          </p:cNvPr>
          <p:cNvSpPr>
            <a:spLocks noGrp="1"/>
          </p:cNvSpPr>
          <p:nvPr>
            <p:ph type="title"/>
          </p:nvPr>
        </p:nvSpPr>
        <p:spPr>
          <a:xfrm>
            <a:off x="1006900" y="1188637"/>
            <a:ext cx="3141430" cy="4480726"/>
          </a:xfrm>
        </p:spPr>
        <p:txBody>
          <a:bodyPr>
            <a:normAutofit/>
          </a:bodyPr>
          <a:lstStyle/>
          <a:p>
            <a:pPr algn="r"/>
            <a:r>
              <a:rPr lang="en-US" sz="5600" b="1"/>
              <a:t>Maximum Financial Exposure (MFE)</a:t>
            </a:r>
          </a:p>
        </p:txBody>
      </p:sp>
      <p:cxnSp>
        <p:nvCxnSpPr>
          <p:cNvPr id="27" name="Straight Connector 2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0" name="Content Placeholder 2">
            <a:extLst>
              <a:ext uri="{FF2B5EF4-FFF2-40B4-BE49-F238E27FC236}">
                <a16:creationId xmlns:a16="http://schemas.microsoft.com/office/drawing/2014/main" id="{B92556A7-AE54-4119-A2F2-58BEC01BC6F1}"/>
              </a:ext>
            </a:extLst>
          </p:cNvPr>
          <p:cNvSpPr>
            <a:spLocks noGrp="1"/>
          </p:cNvSpPr>
          <p:nvPr>
            <p:ph idx="1"/>
          </p:nvPr>
        </p:nvSpPr>
        <p:spPr>
          <a:xfrm>
            <a:off x="5138928" y="1338729"/>
            <a:ext cx="4795584" cy="4180542"/>
          </a:xfrm>
        </p:spPr>
        <p:txBody>
          <a:bodyPr anchor="ctr">
            <a:normAutofit/>
          </a:bodyPr>
          <a:lstStyle/>
          <a:p>
            <a:pPr marL="0" indent="0">
              <a:buNone/>
            </a:pPr>
            <a:r>
              <a:rPr lang="en-US" sz="2400" i="1">
                <a:effectLst/>
                <a:latin typeface="Calibri" panose="020F0502020204030204" pitchFamily="34" charset="0"/>
                <a:ea typeface="Calibri" panose="020F0502020204030204" pitchFamily="34" charset="0"/>
                <a:cs typeface="Times New Roman" panose="02020603050405020304" pitchFamily="18" charset="0"/>
              </a:rPr>
              <a:t>MFE =  Your</a:t>
            </a:r>
            <a:r>
              <a:rPr lang="en-US" sz="2400" i="1">
                <a:latin typeface="Calibri" panose="020F0502020204030204" pitchFamily="34" charset="0"/>
                <a:ea typeface="Calibri" panose="020F0502020204030204" pitchFamily="34" charset="0"/>
                <a:cs typeface="Times New Roman" panose="02020603050405020304" pitchFamily="18" charset="0"/>
              </a:rPr>
              <a:t> premium cost share + your portion</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i="1">
                <a:latin typeface="Calibri" panose="020F0502020204030204" pitchFamily="34" charset="0"/>
                <a:ea typeface="Calibri" panose="020F0502020204030204" pitchFamily="34" charset="0"/>
                <a:cs typeface="Times New Roman" panose="02020603050405020304" pitchFamily="18" charset="0"/>
              </a:rPr>
              <a:t>of</a:t>
            </a:r>
            <a:r>
              <a:rPr lang="en-US" sz="2400" i="1">
                <a:effectLst/>
                <a:latin typeface="Calibri" panose="020F0502020204030204" pitchFamily="34" charset="0"/>
                <a:ea typeface="Calibri" panose="020F0502020204030204" pitchFamily="34" charset="0"/>
                <a:cs typeface="Times New Roman" panose="02020603050405020304" pitchFamily="18" charset="0"/>
              </a:rPr>
              <a:t> out-of-pocket </a:t>
            </a:r>
            <a:r>
              <a:rPr lang="en-US" sz="2400" i="1">
                <a:latin typeface="Calibri" panose="020F0502020204030204" pitchFamily="34" charset="0"/>
                <a:ea typeface="Calibri" panose="020F0502020204030204" pitchFamily="34" charset="0"/>
                <a:cs typeface="Times New Roman" panose="02020603050405020304" pitchFamily="18" charset="0"/>
              </a:rPr>
              <a:t>(OOP) costs after the district’s HRA/HSA funds have been used.</a:t>
            </a:r>
            <a:endParaRPr lang="en-US" sz="2400" i="1">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i="1">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i="1">
                <a:latin typeface="Calibri" panose="020F0502020204030204" pitchFamily="34" charset="0"/>
                <a:ea typeface="Calibri" panose="020F0502020204030204" pitchFamily="34" charset="0"/>
                <a:cs typeface="Times New Roman" panose="02020603050405020304" pitchFamily="18" charset="0"/>
              </a:rPr>
              <a:t>MFE will </a:t>
            </a:r>
            <a:r>
              <a:rPr lang="en-US" sz="2400" i="1" u="sng">
                <a:latin typeface="Calibri" panose="020F0502020204030204" pitchFamily="34" charset="0"/>
                <a:ea typeface="Calibri" panose="020F0502020204030204" pitchFamily="34" charset="0"/>
                <a:cs typeface="Times New Roman" panose="02020603050405020304" pitchFamily="18" charset="0"/>
              </a:rPr>
              <a:t>vary from year to year</a:t>
            </a:r>
            <a:r>
              <a:rPr lang="en-US" sz="2400" i="1">
                <a:latin typeface="Calibri" panose="020F0502020204030204" pitchFamily="34" charset="0"/>
                <a:ea typeface="Calibri" panose="020F0502020204030204" pitchFamily="34" charset="0"/>
                <a:cs typeface="Times New Roman" panose="02020603050405020304" pitchFamily="18" charset="0"/>
              </a:rPr>
              <a:t> depending on your personal medical experiences </a:t>
            </a:r>
            <a:r>
              <a:rPr lang="en-US" sz="2400" i="1" u="sng">
                <a:latin typeface="Calibri" panose="020F0502020204030204" pitchFamily="34" charset="0"/>
                <a:ea typeface="Calibri" panose="020F0502020204030204" pitchFamily="34" charset="0"/>
                <a:cs typeface="Times New Roman" panose="02020603050405020304" pitchFamily="18" charset="0"/>
              </a:rPr>
              <a:t>and</a:t>
            </a:r>
            <a:r>
              <a:rPr lang="en-US" sz="2400" i="1">
                <a:latin typeface="Calibri" panose="020F0502020204030204" pitchFamily="34" charset="0"/>
                <a:ea typeface="Calibri" panose="020F0502020204030204" pitchFamily="34" charset="0"/>
                <a:cs typeface="Times New Roman" panose="02020603050405020304" pitchFamily="18" charset="0"/>
              </a:rPr>
              <a:t> the VEHI plan you are in.</a:t>
            </a:r>
          </a:p>
          <a:p>
            <a:endParaRPr lang="en-US" sz="2400"/>
          </a:p>
        </p:txBody>
      </p:sp>
    </p:spTree>
    <p:extLst>
      <p:ext uri="{BB962C8B-B14F-4D97-AF65-F5344CB8AC3E}">
        <p14:creationId xmlns:p14="http://schemas.microsoft.com/office/powerpoint/2010/main" val="3894793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Right Triangle 3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82CBC5-63B1-4D1F-8878-2A0F10309E10}"/>
              </a:ext>
            </a:extLst>
          </p:cNvPr>
          <p:cNvSpPr>
            <a:spLocks noGrp="1"/>
          </p:cNvSpPr>
          <p:nvPr>
            <p:ph type="title"/>
          </p:nvPr>
        </p:nvSpPr>
        <p:spPr>
          <a:xfrm>
            <a:off x="1006900" y="1188637"/>
            <a:ext cx="3141430" cy="4480726"/>
          </a:xfrm>
        </p:spPr>
        <p:txBody>
          <a:bodyPr>
            <a:normAutofit/>
          </a:bodyPr>
          <a:lstStyle/>
          <a:p>
            <a:pPr algn="r"/>
            <a:r>
              <a:rPr lang="en-US" sz="6100" dirty="0"/>
              <a:t>Are VEHI Plans changing in 2026?</a:t>
            </a:r>
          </a:p>
        </p:txBody>
      </p:sp>
      <p:cxnSp>
        <p:nvCxnSpPr>
          <p:cNvPr id="40" name="Straight Connector 3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98D90C2-9960-488C-AB14-37C6855DFCCD}"/>
              </a:ext>
            </a:extLst>
          </p:cNvPr>
          <p:cNvSpPr>
            <a:spLocks noGrp="1"/>
          </p:cNvSpPr>
          <p:nvPr>
            <p:ph idx="1"/>
          </p:nvPr>
        </p:nvSpPr>
        <p:spPr>
          <a:xfrm>
            <a:off x="5138928" y="1338729"/>
            <a:ext cx="4795584" cy="4180542"/>
          </a:xfrm>
        </p:spPr>
        <p:txBody>
          <a:bodyPr anchor="ctr">
            <a:normAutofit/>
          </a:bodyPr>
          <a:lstStyle/>
          <a:p>
            <a:pPr marL="0" marR="0" indent="0">
              <a:spcBef>
                <a:spcPts val="0"/>
              </a:spcBef>
              <a:spcAft>
                <a:spcPts val="80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VEHI’s benefit plans are NOT changing in 2025, except for a deductible change for the Silver CDHP to maintain HSA compatibility.  VEHI will continue to offer:</a:t>
            </a:r>
          </a:p>
          <a:p>
            <a:pPr marL="0" marR="0" indent="0">
              <a:spcBef>
                <a:spcPts val="0"/>
              </a:spcBef>
              <a:spcAft>
                <a:spcPts val="800"/>
              </a:spcAft>
              <a:buNone/>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The s</a:t>
            </a:r>
            <a:r>
              <a:rPr lang="en-US" sz="1800" dirty="0">
                <a:effectLst/>
                <a:latin typeface="Calibri" panose="020F0502020204030204" pitchFamily="34" charset="0"/>
                <a:ea typeface="Calibri" panose="020F0502020204030204" pitchFamily="34" charset="0"/>
                <a:cs typeface="Times New Roman" panose="02020603050405020304" pitchFamily="18" charset="0"/>
              </a:rPr>
              <a:t>ame four plans (Platinum, Gold, Gold CDHP </a:t>
            </a:r>
            <a:r>
              <a:rPr lang="en-US" sz="1800" dirty="0">
                <a:latin typeface="Calibri" panose="020F0502020204030204" pitchFamily="34" charset="0"/>
                <a:ea typeface="Calibri" panose="020F0502020204030204" pitchFamily="34" charset="0"/>
                <a:cs typeface="Times New Roman" panose="02020603050405020304" pitchFamily="18" charset="0"/>
              </a:rPr>
              <a:t>&amp; </a:t>
            </a:r>
            <a:r>
              <a:rPr lang="en-US" sz="1800" dirty="0">
                <a:effectLst/>
                <a:latin typeface="Calibri" panose="020F0502020204030204" pitchFamily="34" charset="0"/>
                <a:ea typeface="Calibri" panose="020F0502020204030204" pitchFamily="34" charset="0"/>
                <a:cs typeface="Times New Roman" panose="02020603050405020304" pitchFamily="18" charset="0"/>
              </a:rPr>
              <a:t>Silver CDHP).  </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Each plan covers:</a:t>
            </a:r>
          </a:p>
          <a:p>
            <a:pPr marL="800100" lvl="1" indent="-342900">
              <a:spcBef>
                <a:spcPts val="0"/>
              </a:spcBef>
              <a:buFont typeface="Wingdings" panose="05000000000000000000" pitchFamily="2"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The s</a:t>
            </a:r>
            <a:r>
              <a:rPr lang="en-US" sz="1800" dirty="0">
                <a:effectLst/>
                <a:latin typeface="Calibri" panose="020F0502020204030204" pitchFamily="34" charset="0"/>
                <a:ea typeface="Calibri" panose="020F0502020204030204" pitchFamily="34" charset="0"/>
                <a:cs typeface="Times New Roman" panose="02020603050405020304" pitchFamily="18" charset="0"/>
              </a:rPr>
              <a:t>ame medical services and </a:t>
            </a:r>
            <a:r>
              <a:rPr lang="en-US" sz="1800" dirty="0">
                <a:latin typeface="Calibri" panose="020F0502020204030204" pitchFamily="34" charset="0"/>
                <a:ea typeface="Calibri" panose="020F0502020204030204" pitchFamily="34" charset="0"/>
                <a:cs typeface="Times New Roman" panose="02020603050405020304" pitchFamily="18" charset="0"/>
              </a:rPr>
              <a:t>products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spcBef>
                <a:spcPts val="0"/>
              </a:spcBef>
              <a:buFont typeface="Wingdings" panose="05000000000000000000" pitchFamily="2"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The s</a:t>
            </a:r>
            <a:r>
              <a:rPr lang="en-US" sz="1800" dirty="0">
                <a:effectLst/>
                <a:latin typeface="Calibri" panose="020F0502020204030204" pitchFamily="34" charset="0"/>
                <a:ea typeface="Calibri" panose="020F0502020204030204" pitchFamily="34" charset="0"/>
                <a:cs typeface="Times New Roman" panose="02020603050405020304" pitchFamily="18" charset="0"/>
              </a:rPr>
              <a:t>ame medical networks, and with</a:t>
            </a:r>
          </a:p>
          <a:p>
            <a:pPr marL="800100" lvl="1" indent="-342900">
              <a:spcBef>
                <a:spcPts val="0"/>
              </a:spcBef>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same four tiers of coverage (single, two-person, parent/child[ren] and family)</a:t>
            </a:r>
          </a:p>
          <a:p>
            <a:pPr marL="342900" marR="0" lvl="0" indent="-342900">
              <a:spcBef>
                <a:spcPts val="0"/>
              </a:spcBef>
              <a:spcAft>
                <a:spcPts val="80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can review the plans</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u="sng" dirty="0">
                <a:ln/>
                <a:solidFill>
                  <a:schemeClr val="accent2"/>
                </a:solidFill>
                <a:effectLst>
                  <a:outerShdw blurRad="38100" dist="19050" dir="2700000" algn="tl" rotWithShape="0">
                    <a:schemeClr val="dk1">
                      <a:lumMod val="50000"/>
                      <a:alpha val="40000"/>
                    </a:schemeClr>
                  </a:outerShdw>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at this link</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700" dirty="0"/>
          </a:p>
        </p:txBody>
      </p:sp>
    </p:spTree>
    <p:extLst>
      <p:ext uri="{BB962C8B-B14F-4D97-AF65-F5344CB8AC3E}">
        <p14:creationId xmlns:p14="http://schemas.microsoft.com/office/powerpoint/2010/main" val="26719002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758B37-06D8-4A8A-8A14-8A22F08FF1BF}"/>
              </a:ext>
            </a:extLst>
          </p:cNvPr>
          <p:cNvSpPr>
            <a:spLocks noGrp="1"/>
          </p:cNvSpPr>
          <p:nvPr>
            <p:ph type="title"/>
          </p:nvPr>
        </p:nvSpPr>
        <p:spPr>
          <a:xfrm>
            <a:off x="594360" y="637125"/>
            <a:ext cx="3802276" cy="5820825"/>
          </a:xfrm>
        </p:spPr>
        <p:txBody>
          <a:bodyPr>
            <a:normAutofit fontScale="90000"/>
          </a:bodyPr>
          <a:lstStyle/>
          <a:p>
            <a:r>
              <a:rPr lang="en-US" sz="4900" b="1" dirty="0"/>
              <a:t>MFE for </a:t>
            </a:r>
            <a:r>
              <a:rPr lang="en-US" sz="4900" b="1" dirty="0">
                <a:solidFill>
                  <a:srgbClr val="FF0000"/>
                </a:solidFill>
              </a:rPr>
              <a:t>Licensed Educators </a:t>
            </a:r>
            <a:r>
              <a:rPr lang="en-US" sz="4900" b="1" dirty="0"/>
              <a:t>in FY26 (if they “max out” their OOP costs)</a:t>
            </a:r>
            <a:br>
              <a:rPr lang="en-US" sz="4900" b="1" dirty="0"/>
            </a:br>
            <a:br>
              <a:rPr lang="en-US" sz="4800" b="1" dirty="0"/>
            </a:br>
            <a:endParaRPr lang="en-US" sz="4800" b="1" dirty="0"/>
          </a:p>
        </p:txBody>
      </p:sp>
      <p:graphicFrame>
        <p:nvGraphicFramePr>
          <p:cNvPr id="8" name="Content Placeholder 5">
            <a:extLst>
              <a:ext uri="{FF2B5EF4-FFF2-40B4-BE49-F238E27FC236}">
                <a16:creationId xmlns:a16="http://schemas.microsoft.com/office/drawing/2014/main" id="{BD1EBAD2-5F3F-41EF-BDF8-340A8046A24D}"/>
              </a:ext>
            </a:extLst>
          </p:cNvPr>
          <p:cNvGraphicFramePr>
            <a:graphicFrameLocks noGrp="1"/>
          </p:cNvGraphicFramePr>
          <p:nvPr>
            <p:ph idx="1"/>
            <p:extLst>
              <p:ext uri="{D42A27DB-BD31-4B8C-83A1-F6EECF244321}">
                <p14:modId xmlns:p14="http://schemas.microsoft.com/office/powerpoint/2010/main" val="45198012"/>
              </p:ext>
            </p:extLst>
          </p:nvPr>
        </p:nvGraphicFramePr>
        <p:xfrm>
          <a:off x="5166985" y="303591"/>
          <a:ext cx="6777365" cy="6225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92750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758B37-06D8-4A8A-8A14-8A22F08FF1BF}"/>
              </a:ext>
            </a:extLst>
          </p:cNvPr>
          <p:cNvSpPr>
            <a:spLocks noGrp="1"/>
          </p:cNvSpPr>
          <p:nvPr>
            <p:ph type="title"/>
          </p:nvPr>
        </p:nvSpPr>
        <p:spPr>
          <a:xfrm>
            <a:off x="594360" y="637125"/>
            <a:ext cx="3802276" cy="5820825"/>
          </a:xfrm>
        </p:spPr>
        <p:txBody>
          <a:bodyPr>
            <a:normAutofit/>
          </a:bodyPr>
          <a:lstStyle/>
          <a:p>
            <a:r>
              <a:rPr lang="en-US" b="1" dirty="0"/>
              <a:t>MFE for </a:t>
            </a:r>
            <a:r>
              <a:rPr lang="en-US" b="1" dirty="0">
                <a:solidFill>
                  <a:srgbClr val="FF0000"/>
                </a:solidFill>
              </a:rPr>
              <a:t>Licensed Educators </a:t>
            </a:r>
            <a:r>
              <a:rPr lang="en-US" b="1" dirty="0"/>
              <a:t>in FY26 (if they “max out” their OOP costs)</a:t>
            </a:r>
            <a:br>
              <a:rPr lang="en-US" b="1" dirty="0"/>
            </a:br>
            <a:endParaRPr lang="en-US" b="1" dirty="0"/>
          </a:p>
        </p:txBody>
      </p:sp>
      <p:graphicFrame>
        <p:nvGraphicFramePr>
          <p:cNvPr id="8" name="Content Placeholder 5">
            <a:extLst>
              <a:ext uri="{FF2B5EF4-FFF2-40B4-BE49-F238E27FC236}">
                <a16:creationId xmlns:a16="http://schemas.microsoft.com/office/drawing/2014/main" id="{BD1EBAD2-5F3F-41EF-BDF8-340A8046A24D}"/>
              </a:ext>
            </a:extLst>
          </p:cNvPr>
          <p:cNvGraphicFramePr>
            <a:graphicFrameLocks noGrp="1"/>
          </p:cNvGraphicFramePr>
          <p:nvPr>
            <p:ph idx="1"/>
            <p:extLst>
              <p:ext uri="{D42A27DB-BD31-4B8C-83A1-F6EECF244321}">
                <p14:modId xmlns:p14="http://schemas.microsoft.com/office/powerpoint/2010/main" val="2141030927"/>
              </p:ext>
            </p:extLst>
          </p:nvPr>
        </p:nvGraphicFramePr>
        <p:xfrm>
          <a:off x="5166985" y="303591"/>
          <a:ext cx="6777365" cy="6225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88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758B37-06D8-4A8A-8A14-8A22F08FF1BF}"/>
              </a:ext>
            </a:extLst>
          </p:cNvPr>
          <p:cNvSpPr>
            <a:spLocks noGrp="1"/>
          </p:cNvSpPr>
          <p:nvPr>
            <p:ph type="title"/>
          </p:nvPr>
        </p:nvSpPr>
        <p:spPr>
          <a:xfrm>
            <a:off x="594360" y="637125"/>
            <a:ext cx="3802276" cy="5820825"/>
          </a:xfrm>
        </p:spPr>
        <p:txBody>
          <a:bodyPr>
            <a:normAutofit/>
          </a:bodyPr>
          <a:lstStyle/>
          <a:p>
            <a:r>
              <a:rPr lang="en-US" b="1" dirty="0"/>
              <a:t>MFE for </a:t>
            </a:r>
            <a:r>
              <a:rPr lang="en-US" b="1" dirty="0">
                <a:solidFill>
                  <a:srgbClr val="FF0000"/>
                </a:solidFill>
              </a:rPr>
              <a:t>Licensed Educators </a:t>
            </a:r>
            <a:r>
              <a:rPr lang="en-US" b="1" dirty="0"/>
              <a:t>in FY26 (if they “max out” their OOP costs)</a:t>
            </a:r>
            <a:br>
              <a:rPr lang="en-US" b="1" dirty="0"/>
            </a:br>
            <a:endParaRPr lang="en-US" b="1" dirty="0"/>
          </a:p>
        </p:txBody>
      </p:sp>
      <p:graphicFrame>
        <p:nvGraphicFramePr>
          <p:cNvPr id="8" name="Content Placeholder 5">
            <a:extLst>
              <a:ext uri="{FF2B5EF4-FFF2-40B4-BE49-F238E27FC236}">
                <a16:creationId xmlns:a16="http://schemas.microsoft.com/office/drawing/2014/main" id="{BD1EBAD2-5F3F-41EF-BDF8-340A8046A24D}"/>
              </a:ext>
            </a:extLst>
          </p:cNvPr>
          <p:cNvGraphicFramePr>
            <a:graphicFrameLocks noGrp="1"/>
          </p:cNvGraphicFramePr>
          <p:nvPr>
            <p:ph idx="1"/>
            <p:extLst>
              <p:ext uri="{D42A27DB-BD31-4B8C-83A1-F6EECF244321}">
                <p14:modId xmlns:p14="http://schemas.microsoft.com/office/powerpoint/2010/main" val="2089079211"/>
              </p:ext>
            </p:extLst>
          </p:nvPr>
        </p:nvGraphicFramePr>
        <p:xfrm>
          <a:off x="5166985" y="303591"/>
          <a:ext cx="6777365" cy="6225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16217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758B37-06D8-4A8A-8A14-8A22F08FF1BF}"/>
              </a:ext>
            </a:extLst>
          </p:cNvPr>
          <p:cNvSpPr>
            <a:spLocks noGrp="1"/>
          </p:cNvSpPr>
          <p:nvPr>
            <p:ph type="title"/>
          </p:nvPr>
        </p:nvSpPr>
        <p:spPr>
          <a:xfrm>
            <a:off x="594360" y="637125"/>
            <a:ext cx="3802276" cy="5820825"/>
          </a:xfrm>
        </p:spPr>
        <p:txBody>
          <a:bodyPr>
            <a:normAutofit/>
          </a:bodyPr>
          <a:lstStyle/>
          <a:p>
            <a:r>
              <a:rPr lang="en-US" b="1" dirty="0"/>
              <a:t>MFE for </a:t>
            </a:r>
            <a:r>
              <a:rPr lang="en-US" b="1" dirty="0">
                <a:solidFill>
                  <a:srgbClr val="FF0000"/>
                </a:solidFill>
              </a:rPr>
              <a:t>Licensed Educators </a:t>
            </a:r>
            <a:r>
              <a:rPr lang="en-US" b="1" dirty="0"/>
              <a:t>in FY26 (if they “max out” their OOP costs)</a:t>
            </a:r>
            <a:br>
              <a:rPr lang="en-US" b="1" dirty="0"/>
            </a:br>
            <a:endParaRPr lang="en-US" b="1" dirty="0"/>
          </a:p>
        </p:txBody>
      </p:sp>
      <p:graphicFrame>
        <p:nvGraphicFramePr>
          <p:cNvPr id="8" name="Content Placeholder 5">
            <a:extLst>
              <a:ext uri="{FF2B5EF4-FFF2-40B4-BE49-F238E27FC236}">
                <a16:creationId xmlns:a16="http://schemas.microsoft.com/office/drawing/2014/main" id="{BD1EBAD2-5F3F-41EF-BDF8-340A8046A24D}"/>
              </a:ext>
            </a:extLst>
          </p:cNvPr>
          <p:cNvGraphicFramePr>
            <a:graphicFrameLocks noGrp="1"/>
          </p:cNvGraphicFramePr>
          <p:nvPr>
            <p:ph idx="1"/>
            <p:extLst>
              <p:ext uri="{D42A27DB-BD31-4B8C-83A1-F6EECF244321}">
                <p14:modId xmlns:p14="http://schemas.microsoft.com/office/powerpoint/2010/main" val="4055386219"/>
              </p:ext>
            </p:extLst>
          </p:nvPr>
        </p:nvGraphicFramePr>
        <p:xfrm>
          <a:off x="5166985" y="303591"/>
          <a:ext cx="6777365" cy="6225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5157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D396B13-A10E-4A7C-A096-8CAE0B98BD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52B7117A-6A3D-4C1E-8D25-852D81E78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74" y="625059"/>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69C339-4B93-488C-851C-67BBDCC12494}"/>
              </a:ext>
            </a:extLst>
          </p:cNvPr>
          <p:cNvSpPr>
            <a:spLocks noGrp="1"/>
          </p:cNvSpPr>
          <p:nvPr>
            <p:ph type="title"/>
          </p:nvPr>
        </p:nvSpPr>
        <p:spPr>
          <a:xfrm>
            <a:off x="965199" y="1383528"/>
            <a:ext cx="3371456" cy="3167510"/>
          </a:xfrm>
        </p:spPr>
        <p:txBody>
          <a:bodyPr vert="horz" lIns="91440" tIns="45720" rIns="91440" bIns="45720" rtlCol="0" anchor="ctr">
            <a:normAutofit/>
          </a:bodyPr>
          <a:lstStyle/>
          <a:p>
            <a:pPr algn="r"/>
            <a:r>
              <a:rPr lang="en-US" sz="3400"/>
              <a:t>Where can licensed educators find more information on MFE and other insurance costs?</a:t>
            </a:r>
          </a:p>
        </p:txBody>
      </p:sp>
      <p:graphicFrame>
        <p:nvGraphicFramePr>
          <p:cNvPr id="5" name="Content Placeholder 2">
            <a:extLst>
              <a:ext uri="{FF2B5EF4-FFF2-40B4-BE49-F238E27FC236}">
                <a16:creationId xmlns:a16="http://schemas.microsoft.com/office/drawing/2014/main" id="{56B9E80E-D128-41C3-9F62-401C16D99674}"/>
              </a:ext>
            </a:extLst>
          </p:cNvPr>
          <p:cNvGraphicFramePr>
            <a:graphicFrameLocks noGrp="1"/>
          </p:cNvGraphicFramePr>
          <p:nvPr>
            <p:ph idx="1"/>
            <p:extLst>
              <p:ext uri="{D42A27DB-BD31-4B8C-83A1-F6EECF244321}">
                <p14:modId xmlns:p14="http://schemas.microsoft.com/office/powerpoint/2010/main" val="2530146602"/>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177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EB7C16-613E-4FAC-9645-5AFE1F1B069B}"/>
              </a:ext>
            </a:extLst>
          </p:cNvPr>
          <p:cNvSpPr>
            <a:spLocks noGrp="1"/>
          </p:cNvSpPr>
          <p:nvPr>
            <p:ph type="title"/>
          </p:nvPr>
        </p:nvSpPr>
        <p:spPr>
          <a:xfrm>
            <a:off x="1006900" y="1188637"/>
            <a:ext cx="3141430" cy="4480726"/>
          </a:xfrm>
        </p:spPr>
        <p:txBody>
          <a:bodyPr>
            <a:normAutofit/>
          </a:bodyPr>
          <a:lstStyle/>
          <a:p>
            <a:pPr algn="r"/>
            <a:br>
              <a:rPr lang="en-US" sz="3600" i="1"/>
            </a:br>
            <a:br>
              <a:rPr lang="en-US" sz="3600" i="1"/>
            </a:br>
            <a:r>
              <a:rPr lang="en-US" sz="3600" i="1"/>
              <a:t>Why VEHI can’t produce the same MFE Slides for Non-Licensed Staff</a:t>
            </a:r>
            <a:br>
              <a:rPr lang="en-US" sz="3600" i="1"/>
            </a:br>
            <a:endParaRPr lang="en-US" sz="3600" i="1"/>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AD23D96-C007-4361-B0C7-D10E55A7FB79}"/>
              </a:ext>
            </a:extLst>
          </p:cNvPr>
          <p:cNvSpPr>
            <a:spLocks noGrp="1"/>
          </p:cNvSpPr>
          <p:nvPr>
            <p:ph idx="1"/>
          </p:nvPr>
        </p:nvSpPr>
        <p:spPr>
          <a:xfrm>
            <a:off x="5138928" y="1338729"/>
            <a:ext cx="4795584" cy="4180542"/>
          </a:xfrm>
        </p:spPr>
        <p:txBody>
          <a:bodyPr anchor="ctr">
            <a:normAutofit/>
          </a:bodyPr>
          <a:lstStyle/>
          <a:p>
            <a:pPr marL="0" indent="0">
              <a:buNone/>
            </a:pPr>
            <a:r>
              <a:rPr lang="en-US" sz="1500"/>
              <a:t>1. Unlike licensed staff, non-licensed staff have </a:t>
            </a:r>
            <a:r>
              <a:rPr lang="en-US" sz="1500" b="1"/>
              <a:t>different premium cost sharing </a:t>
            </a:r>
            <a:r>
              <a:rPr lang="en-US" sz="1500"/>
              <a:t>across the state.</a:t>
            </a:r>
          </a:p>
          <a:p>
            <a:pPr marL="0" indent="0">
              <a:buNone/>
            </a:pPr>
            <a:r>
              <a:rPr lang="en-US" sz="1500"/>
              <a:t>2. Different premium cost sharing = Different MFE Costs per school district.</a:t>
            </a:r>
            <a:endParaRPr lang="en-US" sz="1500" b="1"/>
          </a:p>
          <a:p>
            <a:pPr marL="0" indent="0">
              <a:buNone/>
            </a:pPr>
            <a:r>
              <a:rPr lang="en-US" sz="1500"/>
              <a:t>3. Non-licensed staff can calculate their MFE by going to this link on the VEHI website: </a:t>
            </a:r>
            <a:r>
              <a:rPr lang="en-US" sz="1500">
                <a:hlinkClick r:id="rId2"/>
              </a:rPr>
              <a:t>https://vehi.org/non-licensed-employee/</a:t>
            </a:r>
            <a:r>
              <a:rPr lang="en-US" sz="1500" b="1"/>
              <a:t>.  </a:t>
            </a:r>
            <a:r>
              <a:rPr lang="en-US" sz="1500"/>
              <a:t>Follow these steps:</a:t>
            </a:r>
          </a:p>
          <a:p>
            <a:pPr lvl="1"/>
            <a:r>
              <a:rPr lang="en-US" sz="1500"/>
              <a:t>Click on the </a:t>
            </a:r>
            <a:r>
              <a:rPr lang="en-US" sz="1500" b="1" u="sng"/>
              <a:t>Cost Comparison for Non-licensed Employees</a:t>
            </a:r>
            <a:r>
              <a:rPr lang="en-US" sz="1500"/>
              <a:t>.  Open the excel spreadsheet and fill in </a:t>
            </a:r>
            <a:r>
              <a:rPr lang="en-US" sz="1500" b="1"/>
              <a:t>Cell A-2 </a:t>
            </a:r>
            <a:r>
              <a:rPr lang="en-US" sz="1500"/>
              <a:t>with your district’s premium co-share.  Then compare the total employee exposure based on your tier of coverage.</a:t>
            </a:r>
          </a:p>
          <a:p>
            <a:pPr lvl="1"/>
            <a:r>
              <a:rPr lang="en-US" sz="1500"/>
              <a:t>There is also a </a:t>
            </a:r>
            <a:r>
              <a:rPr lang="en-US" sz="1500" b="1">
                <a:hlinkClick r:id="rId3"/>
              </a:rPr>
              <a:t>Plan Comparison for Non-Licensed Employees</a:t>
            </a:r>
            <a:r>
              <a:rPr lang="en-US" sz="1500" b="1"/>
              <a:t>.</a:t>
            </a:r>
          </a:p>
        </p:txBody>
      </p:sp>
    </p:spTree>
    <p:extLst>
      <p:ext uri="{BB962C8B-B14F-4D97-AF65-F5344CB8AC3E}">
        <p14:creationId xmlns:p14="http://schemas.microsoft.com/office/powerpoint/2010/main" val="1853894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6F847C8-7801-44D8-8CCA-CDBA7AD91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ight Triangle 1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E600F8C-C8F3-420C-9D3B-E1FBE7BAE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C18B46-9500-4711-8A6B-431D1A5BE5F2}"/>
              </a:ext>
            </a:extLst>
          </p:cNvPr>
          <p:cNvSpPr>
            <a:spLocks noGrp="1"/>
          </p:cNvSpPr>
          <p:nvPr>
            <p:ph type="title"/>
          </p:nvPr>
        </p:nvSpPr>
        <p:spPr>
          <a:xfrm>
            <a:off x="1010024" y="1383527"/>
            <a:ext cx="6072333" cy="4175166"/>
          </a:xfrm>
        </p:spPr>
        <p:txBody>
          <a:bodyPr vert="horz" lIns="91440" tIns="45720" rIns="91440" bIns="45720" rtlCol="0" anchor="ctr">
            <a:normAutofit/>
          </a:bodyPr>
          <a:lstStyle/>
          <a:p>
            <a:pPr algn="r"/>
            <a:br>
              <a:rPr lang="en-US" sz="3800" b="1" kern="1200">
                <a:solidFill>
                  <a:schemeClr val="tx1"/>
                </a:solidFill>
                <a:latin typeface="+mj-lt"/>
                <a:ea typeface="+mj-ea"/>
                <a:cs typeface="+mj-cs"/>
              </a:rPr>
            </a:br>
            <a:br>
              <a:rPr lang="en-US" sz="3800" b="1" kern="1200">
                <a:solidFill>
                  <a:schemeClr val="tx1"/>
                </a:solidFill>
                <a:latin typeface="+mj-lt"/>
                <a:ea typeface="+mj-ea"/>
                <a:cs typeface="+mj-cs"/>
              </a:rPr>
            </a:br>
            <a:r>
              <a:rPr lang="en-US" sz="3800" b="1" kern="1200">
                <a:solidFill>
                  <a:schemeClr val="tx1"/>
                </a:solidFill>
                <a:latin typeface="+mj-lt"/>
                <a:ea typeface="+mj-ea"/>
                <a:cs typeface="+mj-cs"/>
              </a:rPr>
              <a:t>Know the Eligibility Rules for </a:t>
            </a:r>
            <a:br>
              <a:rPr lang="en-US" sz="3800" b="1" kern="1200">
                <a:solidFill>
                  <a:schemeClr val="tx1"/>
                </a:solidFill>
                <a:latin typeface="+mj-lt"/>
                <a:ea typeface="+mj-ea"/>
                <a:cs typeface="+mj-cs"/>
              </a:rPr>
            </a:br>
            <a:r>
              <a:rPr lang="en-US" sz="3800" b="1" kern="1200">
                <a:solidFill>
                  <a:schemeClr val="tx1"/>
                </a:solidFill>
                <a:latin typeface="+mj-lt"/>
                <a:ea typeface="+mj-ea"/>
                <a:cs typeface="+mj-cs"/>
              </a:rPr>
              <a:t>HSAs &amp; HRAs</a:t>
            </a:r>
            <a:br>
              <a:rPr lang="en-US" sz="3800" b="1" kern="1200">
                <a:solidFill>
                  <a:schemeClr val="tx1"/>
                </a:solidFill>
                <a:latin typeface="+mj-lt"/>
                <a:ea typeface="+mj-ea"/>
                <a:cs typeface="+mj-cs"/>
              </a:rPr>
            </a:br>
            <a:br>
              <a:rPr lang="en-US" sz="3800" b="1" kern="1200">
                <a:solidFill>
                  <a:schemeClr val="tx1"/>
                </a:solidFill>
                <a:latin typeface="+mj-lt"/>
                <a:ea typeface="+mj-ea"/>
                <a:cs typeface="+mj-cs"/>
              </a:rPr>
            </a:br>
            <a:r>
              <a:rPr lang="en-US" sz="3800" b="1" kern="1200">
                <a:solidFill>
                  <a:schemeClr val="tx1"/>
                </a:solidFill>
                <a:latin typeface="+mj-lt"/>
                <a:ea typeface="+mj-ea"/>
                <a:cs typeface="+mj-cs"/>
              </a:rPr>
              <a:t>(It </a:t>
            </a:r>
            <a:r>
              <a:rPr lang="en-US" sz="3800" b="1" u="sng" kern="1200">
                <a:solidFill>
                  <a:schemeClr val="tx1"/>
                </a:solidFill>
                <a:latin typeface="+mj-lt"/>
                <a:ea typeface="+mj-ea"/>
                <a:cs typeface="+mj-cs"/>
              </a:rPr>
              <a:t>really</a:t>
            </a:r>
            <a:r>
              <a:rPr lang="en-US" sz="3800" b="1" kern="1200">
                <a:solidFill>
                  <a:schemeClr val="tx1"/>
                </a:solidFill>
                <a:latin typeface="+mj-lt"/>
                <a:ea typeface="+mj-ea"/>
                <a:cs typeface="+mj-cs"/>
              </a:rPr>
              <a:t> matters.)</a:t>
            </a:r>
          </a:p>
        </p:txBody>
      </p:sp>
      <p:cxnSp>
        <p:nvCxnSpPr>
          <p:cNvPr id="23" name="Straight Connector 22">
            <a:extLst>
              <a:ext uri="{FF2B5EF4-FFF2-40B4-BE49-F238E27FC236}">
                <a16:creationId xmlns:a16="http://schemas.microsoft.com/office/drawing/2014/main" id="{7AA55BF2-380C-4942-8AB1-55A6A52A3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815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Right Triangle 3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1D7A3F-16B5-4DCB-802B-23769FAFB594}"/>
              </a:ext>
            </a:extLst>
          </p:cNvPr>
          <p:cNvSpPr>
            <a:spLocks noGrp="1"/>
          </p:cNvSpPr>
          <p:nvPr>
            <p:ph type="title"/>
          </p:nvPr>
        </p:nvSpPr>
        <p:spPr>
          <a:xfrm>
            <a:off x="1006900" y="1188637"/>
            <a:ext cx="3141430" cy="4480726"/>
          </a:xfrm>
        </p:spPr>
        <p:txBody>
          <a:bodyPr>
            <a:normAutofit/>
          </a:bodyPr>
          <a:lstStyle/>
          <a:p>
            <a:pPr algn="r"/>
            <a:r>
              <a:rPr lang="en-US" sz="4100" b="1"/>
              <a:t>Spouses: </a:t>
            </a:r>
            <a:br>
              <a:rPr lang="en-US" sz="4100" b="1"/>
            </a:br>
            <a:br>
              <a:rPr lang="en-US" sz="4100" b="1"/>
            </a:br>
            <a:r>
              <a:rPr lang="en-US" sz="4100" b="1"/>
              <a:t>*Marriage *Domestic    </a:t>
            </a:r>
            <a:br>
              <a:rPr lang="en-US" sz="4100" b="1"/>
            </a:br>
            <a:r>
              <a:rPr lang="en-US" sz="4100" b="1"/>
              <a:t>  Partners  </a:t>
            </a:r>
            <a:br>
              <a:rPr lang="en-US" sz="4100" b="1"/>
            </a:br>
            <a:r>
              <a:rPr lang="en-US" sz="4100" b="1"/>
              <a:t>*Civil Unions</a:t>
            </a:r>
          </a:p>
        </p:txBody>
      </p:sp>
      <p:cxnSp>
        <p:nvCxnSpPr>
          <p:cNvPr id="37" name="Straight Connector 3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83367AA-1C07-42C1-8B8C-AE56EB8F63A7}"/>
              </a:ext>
            </a:extLst>
          </p:cNvPr>
          <p:cNvSpPr>
            <a:spLocks noGrp="1"/>
          </p:cNvSpPr>
          <p:nvPr>
            <p:ph idx="1"/>
          </p:nvPr>
        </p:nvSpPr>
        <p:spPr>
          <a:xfrm>
            <a:off x="5138928" y="1338729"/>
            <a:ext cx="4795584" cy="4180542"/>
          </a:xfrm>
        </p:spPr>
        <p:txBody>
          <a:bodyPr anchor="ctr">
            <a:normAutofit/>
          </a:bodyPr>
          <a:lstStyle/>
          <a:p>
            <a:pPr marL="0" indent="0">
              <a:buNone/>
            </a:pPr>
            <a:r>
              <a:rPr lang="en-US" sz="1700">
                <a:effectLst/>
                <a:latin typeface="Calibri" panose="020F0502020204030204" pitchFamily="34" charset="0"/>
                <a:ea typeface="Calibri" panose="020F0502020204030204" pitchFamily="34" charset="0"/>
                <a:cs typeface="Times New Roman" panose="02020603050405020304" pitchFamily="18" charset="0"/>
              </a:rPr>
              <a:t>“Spouses” for insurance purposes are those by:</a:t>
            </a:r>
          </a:p>
          <a:p>
            <a:pPr>
              <a:buFont typeface="Wingdings" panose="05000000000000000000" pitchFamily="2" charset="2"/>
              <a:buChar char="ü"/>
            </a:pPr>
            <a:r>
              <a:rPr lang="en-US" sz="1700">
                <a:latin typeface="Calibri" panose="020F0502020204030204" pitchFamily="34" charset="0"/>
                <a:ea typeface="Calibri" panose="020F0502020204030204" pitchFamily="34" charset="0"/>
                <a:cs typeface="Times New Roman" panose="02020603050405020304" pitchFamily="18" charset="0"/>
              </a:rPr>
              <a:t>M</a:t>
            </a:r>
            <a:r>
              <a:rPr lang="en-US" sz="1700">
                <a:effectLst/>
                <a:latin typeface="Calibri" panose="020F0502020204030204" pitchFamily="34" charset="0"/>
                <a:ea typeface="Calibri" panose="020F0502020204030204" pitchFamily="34" charset="0"/>
                <a:cs typeface="Times New Roman" panose="02020603050405020304" pitchFamily="18" charset="0"/>
              </a:rPr>
              <a:t>arriage </a:t>
            </a:r>
          </a:p>
          <a:p>
            <a:pPr>
              <a:buFont typeface="Wingdings" panose="05000000000000000000" pitchFamily="2" charset="2"/>
              <a:buChar char="ü"/>
            </a:pPr>
            <a:r>
              <a:rPr lang="en-US" sz="1700">
                <a:latin typeface="Calibri" panose="020F0502020204030204" pitchFamily="34" charset="0"/>
                <a:ea typeface="Calibri" panose="020F0502020204030204" pitchFamily="34" charset="0"/>
                <a:cs typeface="Times New Roman" panose="02020603050405020304" pitchFamily="18" charset="0"/>
              </a:rPr>
              <a:t>D</a:t>
            </a:r>
            <a:r>
              <a:rPr lang="en-US" sz="1700">
                <a:effectLst/>
                <a:latin typeface="Calibri" panose="020F0502020204030204" pitchFamily="34" charset="0"/>
                <a:ea typeface="Calibri" panose="020F0502020204030204" pitchFamily="34" charset="0"/>
                <a:cs typeface="Times New Roman" panose="02020603050405020304" pitchFamily="18" charset="0"/>
              </a:rPr>
              <a:t>omestic Partnership</a:t>
            </a:r>
          </a:p>
          <a:p>
            <a:pPr>
              <a:buFont typeface="Wingdings" panose="05000000000000000000" pitchFamily="2" charset="2"/>
              <a:buChar char="ü"/>
            </a:pPr>
            <a:r>
              <a:rPr lang="en-US" sz="1700">
                <a:latin typeface="Calibri" panose="020F0502020204030204" pitchFamily="34" charset="0"/>
                <a:ea typeface="Calibri" panose="020F0502020204030204" pitchFamily="34" charset="0"/>
                <a:cs typeface="Times New Roman" panose="02020603050405020304" pitchFamily="18" charset="0"/>
              </a:rPr>
              <a:t>C</a:t>
            </a:r>
            <a:r>
              <a:rPr lang="en-US" sz="1700">
                <a:effectLst/>
                <a:latin typeface="Calibri" panose="020F0502020204030204" pitchFamily="34" charset="0"/>
                <a:ea typeface="Calibri" panose="020F0502020204030204" pitchFamily="34" charset="0"/>
                <a:cs typeface="Times New Roman" panose="02020603050405020304" pitchFamily="18" charset="0"/>
              </a:rPr>
              <a:t>ivil Unions	</a:t>
            </a:r>
          </a:p>
          <a:p>
            <a:pPr marL="0" indent="0">
              <a:spcBef>
                <a:spcPts val="0"/>
              </a:spcBef>
              <a:buNone/>
            </a:pPr>
            <a:r>
              <a:rPr lang="en-US" sz="1700">
                <a:effectLst/>
                <a:latin typeface="Calibri" panose="020F0502020204030204" pitchFamily="34" charset="0"/>
                <a:ea typeface="Calibri" panose="020F0502020204030204" pitchFamily="34" charset="0"/>
                <a:cs typeface="Times New Roman" panose="02020603050405020304" pitchFamily="18" charset="0"/>
              </a:rPr>
              <a:t>________________________________</a:t>
            </a:r>
          </a:p>
          <a:p>
            <a:pPr marL="0" indent="0">
              <a:buNone/>
            </a:pPr>
            <a:r>
              <a:rPr lang="en-US" sz="1700" b="1">
                <a:latin typeface="Calibri" panose="020F0502020204030204" pitchFamily="34" charset="0"/>
                <a:ea typeface="Calibri" panose="020F0502020204030204" pitchFamily="34" charset="0"/>
                <a:cs typeface="Times New Roman" panose="02020603050405020304" pitchFamily="18" charset="0"/>
              </a:rPr>
              <a:t>D</a:t>
            </a:r>
            <a:r>
              <a:rPr lang="en-US" sz="1700">
                <a:effectLst/>
                <a:latin typeface="Calibri" panose="020F0502020204030204" pitchFamily="34" charset="0"/>
                <a:ea typeface="Calibri" panose="020F0502020204030204" pitchFamily="34" charset="0"/>
                <a:cs typeface="Times New Roman" panose="02020603050405020304" pitchFamily="18" charset="0"/>
              </a:rPr>
              <a:t>omestic partners are generally </a:t>
            </a:r>
            <a:r>
              <a:rPr lang="en-US" sz="1700" b="1">
                <a:effectLst/>
                <a:latin typeface="Calibri" panose="020F0502020204030204" pitchFamily="34" charset="0"/>
                <a:ea typeface="Calibri" panose="020F0502020204030204" pitchFamily="34" charset="0"/>
                <a:cs typeface="Times New Roman" panose="02020603050405020304" pitchFamily="18" charset="0"/>
              </a:rPr>
              <a:t>NOT</a:t>
            </a:r>
            <a:r>
              <a:rPr lang="en-US" sz="1700">
                <a:effectLst/>
                <a:latin typeface="Calibri" panose="020F0502020204030204" pitchFamily="34" charset="0"/>
                <a:ea typeface="Calibri" panose="020F0502020204030204" pitchFamily="34" charset="0"/>
                <a:cs typeface="Times New Roman" panose="02020603050405020304" pitchFamily="18" charset="0"/>
              </a:rPr>
              <a:t> considered </a:t>
            </a:r>
            <a:r>
              <a:rPr lang="en-US" sz="1700" b="1">
                <a:effectLst/>
                <a:latin typeface="Calibri" panose="020F0502020204030204" pitchFamily="34" charset="0"/>
                <a:ea typeface="Calibri" panose="020F0502020204030204" pitchFamily="34" charset="0"/>
                <a:cs typeface="Times New Roman" panose="02020603050405020304" pitchFamily="18" charset="0"/>
              </a:rPr>
              <a:t>tax dependents </a:t>
            </a:r>
            <a:r>
              <a:rPr lang="en-US" sz="1700">
                <a:effectLst/>
                <a:latin typeface="Calibri" panose="020F0502020204030204" pitchFamily="34" charset="0"/>
                <a:ea typeface="Calibri" panose="020F0502020204030204" pitchFamily="34" charset="0"/>
                <a:cs typeface="Times New Roman" panose="02020603050405020304" pitchFamily="18" charset="0"/>
              </a:rPr>
              <a:t>by the IRS. </a:t>
            </a:r>
          </a:p>
          <a:p>
            <a:pPr marL="0" indent="0">
              <a:buNone/>
            </a:pPr>
            <a:r>
              <a:rPr lang="en-US" sz="1700">
                <a:effectLst/>
                <a:latin typeface="Calibri" panose="020F0502020204030204" pitchFamily="34" charset="0"/>
                <a:ea typeface="Calibri" panose="020F0502020204030204" pitchFamily="34" charset="0"/>
                <a:cs typeface="Times New Roman" panose="02020603050405020304" pitchFamily="18" charset="0"/>
              </a:rPr>
              <a:t>If you elect a </a:t>
            </a:r>
            <a:r>
              <a:rPr lang="en-US" sz="1700" b="1">
                <a:effectLst/>
                <a:latin typeface="Calibri" panose="020F0502020204030204" pitchFamily="34" charset="0"/>
                <a:ea typeface="Calibri" panose="020F0502020204030204" pitchFamily="34" charset="0"/>
                <a:cs typeface="Times New Roman" panose="02020603050405020304" pitchFamily="18" charset="0"/>
              </a:rPr>
              <a:t>Health Savings Account (HSA),  </a:t>
            </a:r>
            <a:r>
              <a:rPr lang="en-US" sz="1700">
                <a:effectLst/>
                <a:latin typeface="Calibri" panose="020F0502020204030204" pitchFamily="34" charset="0"/>
                <a:ea typeface="Calibri" panose="020F0502020204030204" pitchFamily="34" charset="0"/>
                <a:cs typeface="Times New Roman" panose="02020603050405020304" pitchFamily="18" charset="0"/>
              </a:rPr>
              <a:t>in order to pay for </a:t>
            </a:r>
            <a:r>
              <a:rPr lang="en-US" sz="1700">
                <a:latin typeface="Calibri" panose="020F0502020204030204" pitchFamily="34" charset="0"/>
                <a:ea typeface="Calibri" panose="020F0502020204030204" pitchFamily="34" charset="0"/>
                <a:cs typeface="Times New Roman" panose="02020603050405020304" pitchFamily="18" charset="0"/>
              </a:rPr>
              <a:t>a </a:t>
            </a:r>
            <a:r>
              <a:rPr lang="en-US" sz="1700">
                <a:effectLst/>
                <a:latin typeface="Calibri" panose="020F0502020204030204" pitchFamily="34" charset="0"/>
                <a:ea typeface="Calibri" panose="020F0502020204030204" pitchFamily="34" charset="0"/>
                <a:cs typeface="Times New Roman" panose="02020603050405020304" pitchFamily="18" charset="0"/>
              </a:rPr>
              <a:t>Domestic Partner’s medical </a:t>
            </a:r>
            <a:r>
              <a:rPr lang="en-US" sz="1700">
                <a:latin typeface="Calibri" panose="020F0502020204030204" pitchFamily="34" charset="0"/>
                <a:ea typeface="Calibri" panose="020F0502020204030204" pitchFamily="34" charset="0"/>
                <a:cs typeface="Times New Roman" panose="02020603050405020304" pitchFamily="18" charset="0"/>
              </a:rPr>
              <a:t>bills from the HSA, your partner</a:t>
            </a:r>
            <a:r>
              <a:rPr lang="en-US" sz="1700">
                <a:effectLst/>
                <a:latin typeface="Calibri" panose="020F0502020204030204" pitchFamily="34" charset="0"/>
                <a:ea typeface="Calibri" panose="020F0502020204030204" pitchFamily="34" charset="0"/>
                <a:cs typeface="Times New Roman" panose="02020603050405020304" pitchFamily="18" charset="0"/>
              </a:rPr>
              <a:t> must </a:t>
            </a:r>
            <a:r>
              <a:rPr lang="en-US" sz="1700">
                <a:latin typeface="Calibri" panose="020F0502020204030204" pitchFamily="34" charset="0"/>
                <a:ea typeface="Calibri" panose="020F0502020204030204" pitchFamily="34" charset="0"/>
                <a:cs typeface="Times New Roman" panose="02020603050405020304" pitchFamily="18" charset="0"/>
              </a:rPr>
              <a:t>be considered a </a:t>
            </a:r>
            <a:r>
              <a:rPr lang="en-US" sz="1700" b="1">
                <a:effectLst/>
                <a:latin typeface="Calibri" panose="020F0502020204030204" pitchFamily="34" charset="0"/>
                <a:ea typeface="Calibri" panose="020F0502020204030204" pitchFamily="34" charset="0"/>
                <a:cs typeface="Times New Roman" panose="02020603050405020304" pitchFamily="18" charset="0"/>
              </a:rPr>
              <a:t>“qualifying relative” </a:t>
            </a:r>
            <a:r>
              <a:rPr lang="en-US" sz="1700">
                <a:effectLst/>
                <a:latin typeface="Calibri" panose="020F0502020204030204" pitchFamily="34" charset="0"/>
                <a:ea typeface="Calibri" panose="020F0502020204030204" pitchFamily="34" charset="0"/>
                <a:cs typeface="Times New Roman" panose="02020603050405020304" pitchFamily="18" charset="0"/>
              </a:rPr>
              <a:t>under IRS rules.  Check with your central office to make sure your domestic partner satisfies these rules.</a:t>
            </a:r>
            <a:endParaRPr lang="en-US" sz="1700"/>
          </a:p>
        </p:txBody>
      </p:sp>
    </p:spTree>
    <p:extLst>
      <p:ext uri="{BB962C8B-B14F-4D97-AF65-F5344CB8AC3E}">
        <p14:creationId xmlns:p14="http://schemas.microsoft.com/office/powerpoint/2010/main" val="32275093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Right Triangle 3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12D13E2-37DD-43E4-4C72-ED8A92FB8835}"/>
              </a:ext>
            </a:extLst>
          </p:cNvPr>
          <p:cNvSpPr>
            <a:spLocks noGrp="1"/>
          </p:cNvSpPr>
          <p:nvPr>
            <p:ph type="title"/>
          </p:nvPr>
        </p:nvSpPr>
        <p:spPr>
          <a:xfrm>
            <a:off x="1006900" y="1188637"/>
            <a:ext cx="3141430" cy="4480726"/>
          </a:xfrm>
        </p:spPr>
        <p:txBody>
          <a:bodyPr>
            <a:normAutofit/>
          </a:bodyPr>
          <a:lstStyle/>
          <a:p>
            <a:pPr algn="r"/>
            <a:r>
              <a:rPr lang="en-US" sz="3100" b="1"/>
              <a:t>Under IRS Rules: </a:t>
            </a:r>
            <a:br>
              <a:rPr lang="en-US" sz="3100" b="1"/>
            </a:br>
            <a:br>
              <a:rPr lang="en-US" sz="3100" b="1"/>
            </a:br>
            <a:r>
              <a:rPr lang="en-US" sz="3100"/>
              <a:t>Not Every Employee Can Contribute to or Receive an Employer Contribution to a </a:t>
            </a:r>
            <a:r>
              <a:rPr lang="en-US" sz="3100" b="1"/>
              <a:t>Health Savings Account </a:t>
            </a:r>
            <a:r>
              <a:rPr lang="en-US" sz="3100"/>
              <a:t>(HSA)</a:t>
            </a:r>
          </a:p>
        </p:txBody>
      </p:sp>
      <p:cxnSp>
        <p:nvCxnSpPr>
          <p:cNvPr id="35" name="Straight Connector 3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3D710DE9-631A-00C0-6611-2F597E767B5F}"/>
              </a:ext>
            </a:extLst>
          </p:cNvPr>
          <p:cNvSpPr>
            <a:spLocks noGrp="1"/>
          </p:cNvSpPr>
          <p:nvPr>
            <p:ph idx="1"/>
          </p:nvPr>
        </p:nvSpPr>
        <p:spPr>
          <a:xfrm>
            <a:off x="5138928" y="1338729"/>
            <a:ext cx="4795584" cy="4180542"/>
          </a:xfrm>
        </p:spPr>
        <p:txBody>
          <a:bodyPr anchor="ctr">
            <a:normAutofit/>
          </a:bodyPr>
          <a:lstStyle/>
          <a:p>
            <a:r>
              <a:rPr lang="en-US" sz="1700" b="1"/>
              <a:t>The IRS does not allow an employee to</a:t>
            </a:r>
            <a:r>
              <a:rPr lang="en-US" sz="1700" b="1">
                <a:effectLst/>
              </a:rPr>
              <a:t> </a:t>
            </a:r>
            <a:r>
              <a:rPr lang="en-US" sz="1700" b="1" u="sng">
                <a:effectLst/>
                <a:hlinkClick r:id="rId2">
                  <a:extLst>
                    <a:ext uri="{A12FA001-AC4F-418D-AE19-62706E023703}">
                      <ahyp:hlinkClr xmlns:ahyp="http://schemas.microsoft.com/office/drawing/2018/hyperlinkcolor" val="tx"/>
                    </a:ext>
                  </a:extLst>
                </a:hlinkClick>
              </a:rPr>
              <a:t>make or receive a contribution to an HSA</a:t>
            </a:r>
            <a:r>
              <a:rPr lang="en-US" sz="1700" b="1">
                <a:effectLst/>
              </a:rPr>
              <a:t> if the person is enrolled in:</a:t>
            </a:r>
          </a:p>
          <a:p>
            <a:r>
              <a:rPr lang="en-US" sz="1700" b="1">
                <a:effectLst/>
              </a:rPr>
              <a:t>Medicare</a:t>
            </a:r>
            <a:r>
              <a:rPr lang="en-US" sz="1700">
                <a:effectLst/>
              </a:rPr>
              <a:t> (Parts A, B, C or D) or </a:t>
            </a:r>
            <a:r>
              <a:rPr lang="en-US" sz="1700" b="1">
                <a:effectLst/>
              </a:rPr>
              <a:t>Social Security</a:t>
            </a:r>
          </a:p>
          <a:p>
            <a:r>
              <a:rPr lang="en-US" sz="1700" b="1">
                <a:effectLst/>
              </a:rPr>
              <a:t>TRICARE</a:t>
            </a:r>
            <a:r>
              <a:rPr lang="en-US" sz="1700">
                <a:effectLst/>
              </a:rPr>
              <a:t> (military health benefits).</a:t>
            </a:r>
          </a:p>
          <a:p>
            <a:r>
              <a:rPr lang="en-US" sz="1700"/>
              <a:t>Employees </a:t>
            </a:r>
            <a:r>
              <a:rPr lang="en-US" sz="1700" b="1"/>
              <a:t>not </a:t>
            </a:r>
            <a:r>
              <a:rPr lang="en-US" sz="1700"/>
              <a:t>in TRICARE, but who get certain treatments at the V.A., </a:t>
            </a:r>
            <a:r>
              <a:rPr lang="en-US" sz="1700" b="1"/>
              <a:t>cannot </a:t>
            </a:r>
            <a:r>
              <a:rPr lang="en-US" sz="1700"/>
              <a:t>make or receive HSA contributions for </a:t>
            </a:r>
            <a:r>
              <a:rPr lang="en-US" sz="1700" b="1"/>
              <a:t>3 months. </a:t>
            </a:r>
            <a:r>
              <a:rPr lang="en-US" sz="1700"/>
              <a:t>There are exceptions to this rule. </a:t>
            </a:r>
          </a:p>
          <a:p>
            <a:r>
              <a:rPr lang="en-US" sz="1700"/>
              <a:t>A </a:t>
            </a:r>
            <a:r>
              <a:rPr lang="en-US" sz="1700" b="1"/>
              <a:t>spouse’s health plan</a:t>
            </a:r>
            <a:r>
              <a:rPr lang="en-US" sz="1700"/>
              <a:t>,</a:t>
            </a:r>
            <a:r>
              <a:rPr lang="en-US" sz="1700">
                <a:effectLst/>
              </a:rPr>
              <a:t> for primary or secondary coverage, if it is </a:t>
            </a:r>
            <a:r>
              <a:rPr lang="en-US" sz="1700" b="1">
                <a:effectLst/>
              </a:rPr>
              <a:t>NOT </a:t>
            </a:r>
            <a:r>
              <a:rPr lang="en-US" sz="1700">
                <a:effectLst/>
              </a:rPr>
              <a:t>HSA-qualified.</a:t>
            </a:r>
          </a:p>
          <a:p>
            <a:r>
              <a:rPr lang="en-US" sz="1700">
                <a:effectLst/>
              </a:rPr>
              <a:t>A </a:t>
            </a:r>
            <a:r>
              <a:rPr lang="en-US" sz="1700" b="1">
                <a:effectLst/>
              </a:rPr>
              <a:t>flexible spending account </a:t>
            </a:r>
            <a:r>
              <a:rPr lang="en-US" sz="1700">
                <a:effectLst/>
              </a:rPr>
              <a:t>(FSA) – even if the FSA is under a spouse’s employer.</a:t>
            </a:r>
            <a:endParaRPr lang="en-US" sz="1700"/>
          </a:p>
          <a:p>
            <a:endParaRPr lang="en-US" sz="1700"/>
          </a:p>
        </p:txBody>
      </p:sp>
    </p:spTree>
    <p:extLst>
      <p:ext uri="{BB962C8B-B14F-4D97-AF65-F5344CB8AC3E}">
        <p14:creationId xmlns:p14="http://schemas.microsoft.com/office/powerpoint/2010/main" val="5661256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06F847C8-7801-44D8-8CCA-CDBA7AD91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Right Triangle 5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6E600F8C-C8F3-420C-9D3B-E1FBE7BAE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ED8232-E0C2-457E-B42C-A9D98D47012B}"/>
              </a:ext>
            </a:extLst>
          </p:cNvPr>
          <p:cNvSpPr>
            <a:spLocks noGrp="1"/>
          </p:cNvSpPr>
          <p:nvPr>
            <p:ph type="title"/>
          </p:nvPr>
        </p:nvSpPr>
        <p:spPr>
          <a:xfrm>
            <a:off x="1010025" y="1383527"/>
            <a:ext cx="6201190" cy="4175166"/>
          </a:xfrm>
        </p:spPr>
        <p:txBody>
          <a:bodyPr vert="horz" lIns="91440" tIns="45720" rIns="91440" bIns="45720" rtlCol="0" anchor="ctr">
            <a:normAutofit/>
          </a:bodyPr>
          <a:lstStyle/>
          <a:p>
            <a:pPr algn="r"/>
            <a:r>
              <a:rPr lang="en-US" sz="2400" kern="1200" dirty="0">
                <a:solidFill>
                  <a:schemeClr val="tx1"/>
                </a:solidFill>
                <a:latin typeface="+mj-lt"/>
                <a:ea typeface="+mj-ea"/>
                <a:cs typeface="+mj-cs"/>
              </a:rPr>
              <a:t>HSAs &amp; Adult Children</a:t>
            </a:r>
            <a:br>
              <a:rPr lang="en-US" sz="2400" i="1" kern="1200" dirty="0">
                <a:solidFill>
                  <a:schemeClr val="tx1"/>
                </a:solidFill>
                <a:latin typeface="+mj-lt"/>
                <a:ea typeface="+mj-ea"/>
                <a:cs typeface="+mj-cs"/>
              </a:rPr>
            </a:br>
            <a:br>
              <a:rPr lang="en-US" sz="2400" i="1" kern="1200" dirty="0">
                <a:solidFill>
                  <a:schemeClr val="tx1"/>
                </a:solidFill>
                <a:latin typeface="+mj-lt"/>
                <a:ea typeface="+mj-ea"/>
                <a:cs typeface="+mj-cs"/>
              </a:rPr>
            </a:br>
            <a:r>
              <a:rPr lang="en-US" sz="2400" i="1" kern="1200" dirty="0">
                <a:solidFill>
                  <a:schemeClr val="tx1"/>
                </a:solidFill>
                <a:latin typeface="+mj-lt"/>
                <a:ea typeface="+mj-ea"/>
                <a:cs typeface="+mj-cs"/>
              </a:rPr>
              <a:t>Under federal law, your adult children, ages 19-26, can be enrolled in your VEHI Plan. </a:t>
            </a:r>
            <a:br>
              <a:rPr lang="en-US" sz="2400" i="1" kern="1200" dirty="0">
                <a:solidFill>
                  <a:schemeClr val="tx1"/>
                </a:solidFill>
                <a:latin typeface="+mj-lt"/>
                <a:ea typeface="+mj-ea"/>
                <a:cs typeface="+mj-cs"/>
              </a:rPr>
            </a:br>
            <a:br>
              <a:rPr lang="en-US" sz="2400" i="1" kern="1200" dirty="0">
                <a:solidFill>
                  <a:schemeClr val="tx1"/>
                </a:solidFill>
                <a:latin typeface="+mj-lt"/>
                <a:ea typeface="+mj-ea"/>
                <a:cs typeface="+mj-cs"/>
              </a:rPr>
            </a:br>
            <a:r>
              <a:rPr lang="en-US" sz="2400" kern="1200" dirty="0">
                <a:solidFill>
                  <a:schemeClr val="tx1"/>
                </a:solidFill>
                <a:latin typeface="+mj-lt"/>
                <a:ea typeface="+mj-ea"/>
                <a:cs typeface="+mj-cs"/>
              </a:rPr>
              <a:t>But IRS rules say:</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i="1" kern="1200" dirty="0">
                <a:solidFill>
                  <a:schemeClr val="tx1"/>
                </a:solidFill>
                <a:latin typeface="+mj-lt"/>
                <a:ea typeface="+mj-ea"/>
                <a:cs typeface="+mj-cs"/>
              </a:rPr>
              <a:t>HSA funds can be used to pay medical bills for your children 19- to 23-years-old only if...</a:t>
            </a:r>
            <a:r>
              <a:rPr lang="en-US" sz="2400" kern="1200" dirty="0">
                <a:solidFill>
                  <a:schemeClr val="tx1"/>
                </a:solidFill>
                <a:latin typeface="+mj-lt"/>
                <a:ea typeface="+mj-ea"/>
                <a:cs typeface="+mj-cs"/>
              </a:rPr>
              <a:t>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endParaRPr lang="en-US" sz="2400" i="1" kern="1200" dirty="0">
              <a:solidFill>
                <a:schemeClr val="tx1"/>
              </a:solidFill>
              <a:latin typeface="+mj-lt"/>
              <a:ea typeface="+mj-ea"/>
              <a:cs typeface="+mj-cs"/>
            </a:endParaRPr>
          </a:p>
        </p:txBody>
      </p:sp>
      <p:cxnSp>
        <p:nvCxnSpPr>
          <p:cNvPr id="63" name="Straight Connector 62">
            <a:extLst>
              <a:ext uri="{FF2B5EF4-FFF2-40B4-BE49-F238E27FC236}">
                <a16:creationId xmlns:a16="http://schemas.microsoft.com/office/drawing/2014/main" id="{7AA55BF2-380C-4942-8AB1-55A6A52A3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F9006F2-F77A-BBEA-6530-1B904A9D5F9E}"/>
              </a:ext>
            </a:extLst>
          </p:cNvPr>
          <p:cNvSpPr txBox="1"/>
          <p:nvPr/>
        </p:nvSpPr>
        <p:spPr>
          <a:xfrm>
            <a:off x="7849120" y="1328057"/>
            <a:ext cx="3697701" cy="3785652"/>
          </a:xfrm>
          <a:prstGeom prst="rect">
            <a:avLst/>
          </a:prstGeom>
          <a:noFill/>
        </p:spPr>
        <p:txBody>
          <a:bodyPr wrap="square" rtlCol="0">
            <a:spAutoFit/>
          </a:bodyPr>
          <a:lstStyle/>
          <a:p>
            <a:r>
              <a:rPr lang="en-US" sz="2000" dirty="0"/>
              <a:t>Your adult children are tax dependents and meet </a:t>
            </a:r>
            <a:r>
              <a:rPr lang="en-US" sz="2000" u="sng" dirty="0"/>
              <a:t>all</a:t>
            </a:r>
            <a:r>
              <a:rPr lang="en-US" sz="2000" dirty="0"/>
              <a:t> the following criteria of tax dependency:</a:t>
            </a:r>
            <a:br>
              <a:rPr lang="en-US" sz="2000" dirty="0"/>
            </a:br>
            <a:br>
              <a:rPr lang="en-US" sz="2000" dirty="0"/>
            </a:br>
            <a:r>
              <a:rPr lang="en-US" sz="2000" dirty="0"/>
              <a:t>age </a:t>
            </a:r>
            <a:br>
              <a:rPr lang="en-US" sz="2000" dirty="0"/>
            </a:br>
            <a:r>
              <a:rPr lang="en-US" sz="2000" dirty="0"/>
              <a:t>relationship to the taxpayer</a:t>
            </a:r>
            <a:br>
              <a:rPr lang="en-US" sz="2000" dirty="0"/>
            </a:br>
            <a:r>
              <a:rPr lang="en-US" sz="2000" dirty="0"/>
              <a:t>financial support derived from the taxpayer </a:t>
            </a:r>
            <a:br>
              <a:rPr lang="en-US" sz="2000" dirty="0"/>
            </a:br>
            <a:r>
              <a:rPr lang="en-US" sz="2000" dirty="0"/>
              <a:t>full-time student status, and</a:t>
            </a:r>
            <a:br>
              <a:rPr lang="en-US" sz="2000" dirty="0"/>
            </a:br>
            <a:r>
              <a:rPr lang="en-US" sz="2000" dirty="0"/>
              <a:t>if they are claimed on your taxes as dependents</a:t>
            </a:r>
          </a:p>
        </p:txBody>
      </p:sp>
    </p:spTree>
    <p:extLst>
      <p:ext uri="{BB962C8B-B14F-4D97-AF65-F5344CB8AC3E}">
        <p14:creationId xmlns:p14="http://schemas.microsoft.com/office/powerpoint/2010/main" val="1478117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Right Triangle 3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C4D4E805-76CD-47A3-9054-7FA6B5A47DCF}"/>
              </a:ext>
            </a:extLst>
          </p:cNvPr>
          <p:cNvSpPr>
            <a:spLocks noGrp="1"/>
          </p:cNvSpPr>
          <p:nvPr>
            <p:ph type="title"/>
          </p:nvPr>
        </p:nvSpPr>
        <p:spPr>
          <a:xfrm>
            <a:off x="1006900" y="1188637"/>
            <a:ext cx="3141430" cy="4480726"/>
          </a:xfrm>
        </p:spPr>
        <p:txBody>
          <a:bodyPr>
            <a:normAutofit/>
          </a:bodyPr>
          <a:lstStyle/>
          <a:p>
            <a:pPr algn="r"/>
            <a:r>
              <a:rPr lang="en-US" sz="4100" b="1" dirty="0"/>
              <a:t>Coverage Eligibility Requirements &amp; Employer Contributions </a:t>
            </a:r>
            <a:br>
              <a:rPr lang="en-US" sz="4100" b="1" dirty="0"/>
            </a:br>
            <a:r>
              <a:rPr lang="en-US" sz="4100" b="1" dirty="0"/>
              <a:t>for </a:t>
            </a:r>
            <a:r>
              <a:rPr lang="en-US" sz="4100" b="1" dirty="0">
                <a:solidFill>
                  <a:schemeClr val="accent4">
                    <a:lumMod val="75000"/>
                  </a:schemeClr>
                </a:solidFill>
              </a:rPr>
              <a:t>Part-Time Employees</a:t>
            </a:r>
          </a:p>
        </p:txBody>
      </p:sp>
      <p:cxnSp>
        <p:nvCxnSpPr>
          <p:cNvPr id="43" name="Straight Connector 42">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F19ACDE5-BB8F-4D3D-9D4B-F27EB1448843}"/>
              </a:ext>
            </a:extLst>
          </p:cNvPr>
          <p:cNvSpPr>
            <a:spLocks noGrp="1"/>
          </p:cNvSpPr>
          <p:nvPr>
            <p:ph idx="1"/>
          </p:nvPr>
        </p:nvSpPr>
        <p:spPr>
          <a:xfrm>
            <a:off x="5138928" y="1338729"/>
            <a:ext cx="4795584" cy="4180542"/>
          </a:xfrm>
        </p:spPr>
        <p:txBody>
          <a:bodyPr anchor="ctr">
            <a:normAutofit/>
          </a:bodyPr>
          <a:lstStyle/>
          <a:p>
            <a:pPr marL="685800" marR="0">
              <a:spcBef>
                <a:spcPts val="0"/>
              </a:spcBef>
              <a:spcAft>
                <a:spcPts val="600"/>
              </a:spcAft>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600"/>
              </a:spcAft>
              <a:buNone/>
            </a:pPr>
            <a:r>
              <a:rPr lang="en-US" sz="1500" dirty="0">
                <a:effectLst/>
                <a:latin typeface="Calibri" panose="020F0502020204030204" pitchFamily="34" charset="0"/>
                <a:ea typeface="Calibri" panose="020F0502020204030204" pitchFamily="34" charset="0"/>
                <a:cs typeface="Times New Roman" panose="02020603050405020304" pitchFamily="18" charset="0"/>
              </a:rPr>
              <a:t>If you work, </a:t>
            </a:r>
            <a:r>
              <a:rPr lang="en-US" sz="1500" b="1" dirty="0">
                <a:effectLst/>
                <a:latin typeface="Calibri" panose="020F0502020204030204" pitchFamily="34" charset="0"/>
                <a:ea typeface="Calibri" panose="020F0502020204030204" pitchFamily="34" charset="0"/>
                <a:cs typeface="Times New Roman" panose="02020603050405020304" pitchFamily="18" charset="0"/>
              </a:rPr>
              <a:t>on average</a:t>
            </a:r>
            <a:r>
              <a:rPr lang="en-US" sz="1500" dirty="0">
                <a:effectLst/>
                <a:latin typeface="Calibri" panose="020F0502020204030204" pitchFamily="34" charset="0"/>
                <a:ea typeface="Calibri" panose="020F0502020204030204" pitchFamily="34" charset="0"/>
                <a:cs typeface="Times New Roman" panose="02020603050405020304" pitchFamily="18" charset="0"/>
              </a:rPr>
              <a:t>, a minimum of </a:t>
            </a:r>
            <a:r>
              <a:rPr lang="en-US" sz="1500" b="1" dirty="0">
                <a:effectLst/>
                <a:latin typeface="Calibri" panose="020F0502020204030204" pitchFamily="34" charset="0"/>
                <a:ea typeface="Calibri" panose="020F0502020204030204" pitchFamily="34" charset="0"/>
                <a:cs typeface="Times New Roman" panose="02020603050405020304" pitchFamily="18" charset="0"/>
              </a:rPr>
              <a:t>17.5 hours </a:t>
            </a:r>
            <a:r>
              <a:rPr lang="en-US" sz="1500" dirty="0">
                <a:effectLst/>
                <a:latin typeface="Calibri" panose="020F0502020204030204" pitchFamily="34" charset="0"/>
                <a:ea typeface="Calibri" panose="020F0502020204030204" pitchFamily="34" charset="0"/>
                <a:cs typeface="Times New Roman" panose="02020603050405020304" pitchFamily="18" charset="0"/>
              </a:rPr>
              <a:t>per week during the </a:t>
            </a:r>
            <a:r>
              <a:rPr lang="en-US" sz="1500" b="1" dirty="0">
                <a:effectLst/>
                <a:latin typeface="Calibri" panose="020F0502020204030204" pitchFamily="34" charset="0"/>
                <a:ea typeface="Calibri" panose="020F0502020204030204" pitchFamily="34" charset="0"/>
                <a:cs typeface="Times New Roman" panose="02020603050405020304" pitchFamily="18" charset="0"/>
              </a:rPr>
              <a:t>school year or calendar year</a:t>
            </a:r>
            <a:r>
              <a:rPr lang="en-US" sz="1500" dirty="0">
                <a:effectLst/>
                <a:latin typeface="Calibri" panose="020F0502020204030204" pitchFamily="34" charset="0"/>
                <a:ea typeface="Calibri" panose="020F0502020204030204" pitchFamily="34" charset="0"/>
                <a:cs typeface="Times New Roman" panose="02020603050405020304" pitchFamily="18" charset="0"/>
              </a:rPr>
              <a:t>, you are entitled to:</a:t>
            </a:r>
          </a:p>
          <a:p>
            <a:pPr marL="1143000" marR="0">
              <a:spcBef>
                <a:spcPts val="0"/>
              </a:spcBef>
              <a:spcAft>
                <a:spcPts val="600"/>
              </a:spcAft>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600"/>
              </a:spcAft>
              <a:buNone/>
            </a:pPr>
            <a:r>
              <a:rPr lang="en-US" sz="1500" u="sng" dirty="0">
                <a:latin typeface="Calibri" panose="020F0502020204030204" pitchFamily="34" charset="0"/>
                <a:ea typeface="Calibri" panose="020F0502020204030204" pitchFamily="34" charset="0"/>
                <a:cs typeface="Times New Roman" panose="02020603050405020304" pitchFamily="18" charset="0"/>
              </a:rPr>
              <a:t>A f</a:t>
            </a:r>
            <a:r>
              <a:rPr lang="en-US" sz="1500" u="sng" dirty="0">
                <a:effectLst/>
                <a:latin typeface="Calibri" panose="020F0502020204030204" pitchFamily="34" charset="0"/>
                <a:ea typeface="Calibri" panose="020F0502020204030204" pitchFamily="34" charset="0"/>
                <a:cs typeface="Times New Roman" panose="02020603050405020304" pitchFamily="18" charset="0"/>
              </a:rPr>
              <a:t>ull employer contribution</a:t>
            </a:r>
            <a:r>
              <a:rPr lang="en-US" sz="1500" dirty="0">
                <a:effectLst/>
                <a:latin typeface="Calibri" panose="020F0502020204030204" pitchFamily="34" charset="0"/>
                <a:ea typeface="Calibri" panose="020F0502020204030204" pitchFamily="34" charset="0"/>
                <a:cs typeface="Times New Roman" panose="02020603050405020304" pitchFamily="18" charset="0"/>
              </a:rPr>
              <a:t> toward </a:t>
            </a:r>
            <a:r>
              <a:rPr lang="en-US" sz="1500" b="1" dirty="0">
                <a:effectLst/>
                <a:latin typeface="Calibri" panose="020F0502020204030204" pitchFamily="34" charset="0"/>
                <a:ea typeface="Calibri" panose="020F0502020204030204" pitchFamily="34" charset="0"/>
                <a:cs typeface="Times New Roman" panose="02020603050405020304" pitchFamily="18" charset="0"/>
              </a:rPr>
              <a:t>out-of-pocket costs (OOPs), </a:t>
            </a:r>
            <a:r>
              <a:rPr lang="en-US" sz="1500" dirty="0">
                <a:effectLst/>
                <a:latin typeface="Calibri" panose="020F0502020204030204" pitchFamily="34" charset="0"/>
                <a:ea typeface="Calibri" panose="020F0502020204030204" pitchFamily="34" charset="0"/>
                <a:cs typeface="Times New Roman" panose="02020603050405020304" pitchFamily="18" charset="0"/>
              </a:rPr>
              <a:t>either with an HRA or HSA, depending on the VEHI plan you select.  </a:t>
            </a:r>
          </a:p>
          <a:p>
            <a:pPr marR="0" lvl="0">
              <a:spcBef>
                <a:spcPts val="0"/>
              </a:spcBef>
              <a:spcAft>
                <a:spcPts val="600"/>
              </a:spcAft>
              <a:buFont typeface="Wingdings" panose="05000000000000000000" pitchFamily="2" charset="2"/>
              <a:buChar char="q"/>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600"/>
              </a:spcAft>
              <a:buNone/>
            </a:pPr>
            <a:r>
              <a:rPr lang="en-US" sz="1500" u="sng" dirty="0">
                <a:latin typeface="Calibri" panose="020F0502020204030204" pitchFamily="34" charset="0"/>
                <a:ea typeface="Calibri" panose="020F0502020204030204" pitchFamily="34" charset="0"/>
                <a:cs typeface="Times New Roman" panose="02020603050405020304" pitchFamily="18" charset="0"/>
              </a:rPr>
              <a:t>A p</a:t>
            </a:r>
            <a:r>
              <a:rPr lang="en-US" sz="1500" u="sng" dirty="0">
                <a:effectLst/>
                <a:latin typeface="Calibri" panose="020F0502020204030204" pitchFamily="34" charset="0"/>
                <a:ea typeface="Calibri" panose="020F0502020204030204" pitchFamily="34" charset="0"/>
                <a:cs typeface="Times New Roman" panose="02020603050405020304" pitchFamily="18" charset="0"/>
              </a:rPr>
              <a:t>ro-rata contribution</a:t>
            </a:r>
            <a:r>
              <a:rPr lang="en-US" sz="1500" dirty="0">
                <a:effectLst/>
                <a:latin typeface="Calibri" panose="020F0502020204030204" pitchFamily="34" charset="0"/>
                <a:ea typeface="Calibri" panose="020F0502020204030204" pitchFamily="34" charset="0"/>
                <a:cs typeface="Times New Roman" panose="02020603050405020304" pitchFamily="18" charset="0"/>
              </a:rPr>
              <a:t> toward</a:t>
            </a:r>
            <a:r>
              <a:rPr lang="en-US" sz="1500" b="1" dirty="0">
                <a:effectLst/>
                <a:latin typeface="Calibri" panose="020F0502020204030204" pitchFamily="34" charset="0"/>
                <a:ea typeface="Calibri" panose="020F0502020204030204" pitchFamily="34" charset="0"/>
                <a:cs typeface="Times New Roman" panose="02020603050405020304" pitchFamily="18" charset="0"/>
              </a:rPr>
              <a:t> premium costs </a:t>
            </a:r>
            <a:r>
              <a:rPr lang="en-US" sz="1500" dirty="0">
                <a:effectLst/>
                <a:latin typeface="Calibri" panose="020F0502020204030204" pitchFamily="34" charset="0"/>
                <a:ea typeface="Calibri" panose="020F0502020204030204" pitchFamily="34" charset="0"/>
                <a:cs typeface="Times New Roman" panose="02020603050405020304" pitchFamily="18" charset="0"/>
              </a:rPr>
              <a:t>based on the percentage of time you work as determined by your local contract. </a:t>
            </a:r>
          </a:p>
          <a:p>
            <a:pPr marL="0" marR="0" lvl="0" indent="0">
              <a:spcBef>
                <a:spcPts val="0"/>
              </a:spcBef>
              <a:spcAft>
                <a:spcPts val="600"/>
              </a:spcAft>
              <a:buNone/>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600"/>
              </a:spcAft>
              <a:buNone/>
            </a:pPr>
            <a:r>
              <a:rPr lang="en-US" sz="1500" dirty="0">
                <a:effectLst/>
                <a:latin typeface="Calibri" panose="020F0502020204030204" pitchFamily="34" charset="0"/>
                <a:ea typeface="Calibri" panose="020F0502020204030204" pitchFamily="34" charset="0"/>
                <a:cs typeface="Times New Roman" panose="02020603050405020304" pitchFamily="18" charset="0"/>
              </a:rPr>
              <a:t>If you have </a:t>
            </a:r>
            <a:r>
              <a:rPr lang="en-US" sz="1500" b="1" dirty="0">
                <a:effectLst/>
                <a:latin typeface="Calibri" panose="020F0502020204030204" pitchFamily="34" charset="0"/>
                <a:ea typeface="Calibri" panose="020F0502020204030204" pitchFamily="34" charset="0"/>
                <a:cs typeface="Times New Roman" panose="02020603050405020304" pitchFamily="18" charset="0"/>
              </a:rPr>
              <a:t>questions </a:t>
            </a:r>
            <a:r>
              <a:rPr lang="en-US" sz="1500" dirty="0">
                <a:effectLst/>
                <a:latin typeface="Calibri" panose="020F0502020204030204" pitchFamily="34" charset="0"/>
                <a:ea typeface="Calibri" panose="020F0502020204030204" pitchFamily="34" charset="0"/>
                <a:cs typeface="Times New Roman" panose="02020603050405020304" pitchFamily="18" charset="0"/>
              </a:rPr>
              <a:t>about health insurance contributions and part-time status, contact your local union representative or central office staff.</a:t>
            </a:r>
            <a:endParaRPr lang="en-US" sz="1500" dirty="0"/>
          </a:p>
        </p:txBody>
      </p:sp>
    </p:spTree>
    <p:extLst>
      <p:ext uri="{BB962C8B-B14F-4D97-AF65-F5344CB8AC3E}">
        <p14:creationId xmlns:p14="http://schemas.microsoft.com/office/powerpoint/2010/main" val="34136698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06F847C8-7801-44D8-8CCA-CDBA7AD91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Right Triangle 36">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6E600F8C-C8F3-420C-9D3B-E1FBE7BAE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ED8232-E0C2-457E-B42C-A9D98D47012B}"/>
              </a:ext>
            </a:extLst>
          </p:cNvPr>
          <p:cNvSpPr>
            <a:spLocks noGrp="1"/>
          </p:cNvSpPr>
          <p:nvPr>
            <p:ph type="title"/>
          </p:nvPr>
        </p:nvSpPr>
        <p:spPr>
          <a:xfrm>
            <a:off x="1010024" y="1383527"/>
            <a:ext cx="6072333" cy="4175166"/>
          </a:xfrm>
        </p:spPr>
        <p:txBody>
          <a:bodyPr vert="horz" lIns="91440" tIns="45720" rIns="91440" bIns="45720" rtlCol="0" anchor="ctr">
            <a:normAutofit/>
          </a:bodyPr>
          <a:lstStyle/>
          <a:p>
            <a:pPr algn="r"/>
            <a:r>
              <a:rPr lang="en-US" sz="3800" b="1" kern="1200">
                <a:solidFill>
                  <a:schemeClr val="tx1"/>
                </a:solidFill>
                <a:latin typeface="+mj-lt"/>
                <a:ea typeface="+mj-ea"/>
                <a:cs typeface="+mj-cs"/>
              </a:rPr>
              <a:t>What about HSAs Funds &amp; Adult Children, Ages 24 to 26?</a:t>
            </a:r>
            <a:br>
              <a:rPr lang="en-US" sz="3800" kern="1200">
                <a:solidFill>
                  <a:schemeClr val="tx1"/>
                </a:solidFill>
                <a:latin typeface="+mj-lt"/>
                <a:ea typeface="+mj-ea"/>
                <a:cs typeface="+mj-cs"/>
              </a:rPr>
            </a:br>
            <a:br>
              <a:rPr lang="en-US" sz="3800" b="1" kern="1200">
                <a:solidFill>
                  <a:schemeClr val="tx1"/>
                </a:solidFill>
                <a:latin typeface="+mj-lt"/>
                <a:ea typeface="+mj-ea"/>
                <a:cs typeface="+mj-cs"/>
              </a:rPr>
            </a:br>
            <a:r>
              <a:rPr lang="en-US" sz="3800" b="1" i="1" kern="1200">
                <a:solidFill>
                  <a:schemeClr val="tx1"/>
                </a:solidFill>
                <a:latin typeface="+mj-lt"/>
                <a:ea typeface="+mj-ea"/>
                <a:cs typeface="+mj-cs"/>
              </a:rPr>
              <a:t>HSAs can be used to cover medical bills for your 24- to 26 year-old children only</a:t>
            </a:r>
            <a:r>
              <a:rPr lang="en-US" sz="3800" i="1" kern="1200">
                <a:solidFill>
                  <a:schemeClr val="tx1"/>
                </a:solidFill>
                <a:latin typeface="+mj-lt"/>
                <a:ea typeface="+mj-ea"/>
                <a:cs typeface="+mj-cs"/>
              </a:rPr>
              <a:t> </a:t>
            </a:r>
            <a:r>
              <a:rPr lang="en-US" sz="3800" b="1" i="1" kern="1200">
                <a:solidFill>
                  <a:schemeClr val="tx1"/>
                </a:solidFill>
                <a:latin typeface="+mj-lt"/>
                <a:ea typeface="+mj-ea"/>
                <a:cs typeface="+mj-cs"/>
              </a:rPr>
              <a:t>if…</a:t>
            </a:r>
          </a:p>
        </p:txBody>
      </p:sp>
      <p:sp>
        <p:nvSpPr>
          <p:cNvPr id="3" name="Text Placeholder 2">
            <a:extLst>
              <a:ext uri="{FF2B5EF4-FFF2-40B4-BE49-F238E27FC236}">
                <a16:creationId xmlns:a16="http://schemas.microsoft.com/office/drawing/2014/main" id="{53475923-FFBD-4400-9DAC-369B59BD988A}"/>
              </a:ext>
            </a:extLst>
          </p:cNvPr>
          <p:cNvSpPr>
            <a:spLocks noGrp="1"/>
          </p:cNvSpPr>
          <p:nvPr>
            <p:ph type="body" idx="1"/>
          </p:nvPr>
        </p:nvSpPr>
        <p:spPr>
          <a:xfrm>
            <a:off x="7776051" y="1852864"/>
            <a:ext cx="3323968" cy="3236494"/>
          </a:xfrm>
        </p:spPr>
        <p:txBody>
          <a:bodyPr vert="horz" lIns="91440" tIns="45720" rIns="91440" bIns="45720" rtlCol="0" anchor="ctr">
            <a:normAutofit/>
          </a:bodyPr>
          <a:lstStyle/>
          <a:p>
            <a:r>
              <a:rPr lang="en-US" sz="3200" kern="1200" dirty="0">
                <a:solidFill>
                  <a:schemeClr val="tx1"/>
                </a:solidFill>
                <a:latin typeface="+mn-lt"/>
                <a:ea typeface="+mn-ea"/>
                <a:cs typeface="+mn-cs"/>
              </a:rPr>
              <a:t>Y</a:t>
            </a:r>
            <a:r>
              <a:rPr lang="en-US" sz="3200" kern="1200" dirty="0">
                <a:solidFill>
                  <a:schemeClr val="tx1"/>
                </a:solidFill>
                <a:effectLst/>
                <a:latin typeface="+mn-lt"/>
                <a:ea typeface="+mn-ea"/>
                <a:cs typeface="+mn-cs"/>
              </a:rPr>
              <a:t>our adult child[ren] are:</a:t>
            </a:r>
          </a:p>
          <a:p>
            <a:endParaRPr lang="en-US" sz="3200" b="0" u="none" strike="noStrike" kern="1200" baseline="0" dirty="0">
              <a:solidFill>
                <a:schemeClr val="tx1"/>
              </a:solidFill>
              <a:latin typeface="+mn-lt"/>
              <a:ea typeface="+mn-ea"/>
              <a:cs typeface="+mn-cs"/>
            </a:endParaRPr>
          </a:p>
          <a:p>
            <a:r>
              <a:rPr lang="en-US" sz="3200" b="0" u="none" strike="noStrike" kern="1200" baseline="0" dirty="0">
                <a:solidFill>
                  <a:schemeClr val="tx1"/>
                </a:solidFill>
                <a:latin typeface="+mn-lt"/>
                <a:ea typeface="+mn-ea"/>
                <a:cs typeface="+mn-cs"/>
              </a:rPr>
              <a:t>Totally </a:t>
            </a:r>
            <a:r>
              <a:rPr lang="en-US" sz="3200" kern="1200" dirty="0">
                <a:solidFill>
                  <a:schemeClr val="tx1"/>
                </a:solidFill>
                <a:latin typeface="+mn-lt"/>
                <a:ea typeface="+mn-ea"/>
                <a:cs typeface="+mn-cs"/>
              </a:rPr>
              <a:t>o</a:t>
            </a:r>
            <a:r>
              <a:rPr lang="en-US" sz="3200" b="0" u="none" strike="noStrike" kern="1200" baseline="0" dirty="0">
                <a:solidFill>
                  <a:schemeClr val="tx1"/>
                </a:solidFill>
                <a:latin typeface="+mn-lt"/>
                <a:ea typeface="+mn-ea"/>
                <a:cs typeface="+mn-cs"/>
              </a:rPr>
              <a:t>r </a:t>
            </a:r>
            <a:r>
              <a:rPr lang="en-US" sz="3200" kern="1200" dirty="0">
                <a:solidFill>
                  <a:schemeClr val="tx1"/>
                </a:solidFill>
                <a:latin typeface="+mn-lt"/>
                <a:ea typeface="+mn-ea"/>
                <a:cs typeface="+mn-cs"/>
              </a:rPr>
              <a:t>Permanently Disabled</a:t>
            </a:r>
            <a:r>
              <a:rPr lang="en-US" sz="3200" b="0" u="none" strike="noStrike" kern="1200" baseline="0" dirty="0">
                <a:solidFill>
                  <a:schemeClr val="tx1"/>
                </a:solidFill>
                <a:latin typeface="+mn-lt"/>
                <a:ea typeface="+mn-ea"/>
                <a:cs typeface="+mn-cs"/>
              </a:rPr>
              <a:t> </a:t>
            </a:r>
            <a:br>
              <a:rPr lang="en-US" sz="3200" kern="1200" dirty="0">
                <a:solidFill>
                  <a:schemeClr val="tx1"/>
                </a:solidFill>
                <a:effectLst/>
                <a:latin typeface="+mn-lt"/>
                <a:ea typeface="+mn-ea"/>
                <a:cs typeface="+mn-cs"/>
              </a:rPr>
            </a:br>
            <a:endParaRPr lang="en-US" sz="1400" kern="1200" dirty="0">
              <a:solidFill>
                <a:schemeClr val="tx1"/>
              </a:solidFill>
              <a:latin typeface="+mn-lt"/>
              <a:ea typeface="+mn-ea"/>
              <a:cs typeface="+mn-cs"/>
            </a:endParaRPr>
          </a:p>
        </p:txBody>
      </p:sp>
      <p:cxnSp>
        <p:nvCxnSpPr>
          <p:cNvPr id="41" name="Straight Connector 40">
            <a:extLst>
              <a:ext uri="{FF2B5EF4-FFF2-40B4-BE49-F238E27FC236}">
                <a16:creationId xmlns:a16="http://schemas.microsoft.com/office/drawing/2014/main" id="{7AA55BF2-380C-4942-8AB1-55A6A52A3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86898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Right Triangle 3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1D26B-2BB2-4917-8166-536BA1AEED1A}"/>
              </a:ext>
            </a:extLst>
          </p:cNvPr>
          <p:cNvSpPr>
            <a:spLocks noGrp="1"/>
          </p:cNvSpPr>
          <p:nvPr>
            <p:ph type="title"/>
          </p:nvPr>
        </p:nvSpPr>
        <p:spPr>
          <a:xfrm>
            <a:off x="1006900" y="1188637"/>
            <a:ext cx="3141430" cy="4480726"/>
          </a:xfrm>
        </p:spPr>
        <p:txBody>
          <a:bodyPr>
            <a:normAutofit/>
          </a:bodyPr>
          <a:lstStyle/>
          <a:p>
            <a:pPr algn="r"/>
            <a:r>
              <a:rPr lang="en-US" sz="5600"/>
              <a:t>Before you choose an </a:t>
            </a:r>
            <a:r>
              <a:rPr lang="en-US" sz="5600" b="1"/>
              <a:t>HSA for</a:t>
            </a:r>
            <a:r>
              <a:rPr lang="en-US" sz="5600"/>
              <a:t> 2026...</a:t>
            </a:r>
          </a:p>
        </p:txBody>
      </p:sp>
      <p:cxnSp>
        <p:nvCxnSpPr>
          <p:cNvPr id="40" name="Straight Connector 3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A70E46E-0F03-4885-8A53-9D8856D76BF2}"/>
              </a:ext>
            </a:extLst>
          </p:cNvPr>
          <p:cNvSpPr>
            <a:spLocks noGrp="1"/>
          </p:cNvSpPr>
          <p:nvPr>
            <p:ph idx="1"/>
          </p:nvPr>
        </p:nvSpPr>
        <p:spPr>
          <a:xfrm>
            <a:off x="5138927" y="1338729"/>
            <a:ext cx="6407897" cy="4136785"/>
          </a:xfrm>
        </p:spPr>
        <p:txBody>
          <a:bodyPr anchor="ctr">
            <a:normAutofit fontScale="85000" lnSpcReduction="10000"/>
          </a:bodyPr>
          <a:lstStyle/>
          <a:p>
            <a:pPr marL="0" indent="0">
              <a:buNone/>
            </a:pPr>
            <a:r>
              <a:rPr lang="en-US" sz="1700" b="1" dirty="0">
                <a:effectLst/>
                <a:latin typeface="Calibri" panose="020F0502020204030204" pitchFamily="34" charset="0"/>
                <a:ea typeface="Calibri" panose="020F0502020204030204" pitchFamily="34" charset="0"/>
                <a:cs typeface="Times New Roman" panose="02020603050405020304" pitchFamily="18" charset="0"/>
              </a:rPr>
              <a:t>Do Your HOMEWORK.  </a:t>
            </a:r>
          </a:p>
          <a:p>
            <a:pPr marL="0" indent="0">
              <a:buNone/>
            </a:pPr>
            <a:endParaRPr lang="en-US" sz="1700" b="1"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ü"/>
            </a:pPr>
            <a:r>
              <a:rPr lang="en-US" sz="1700" dirty="0">
                <a:effectLst/>
                <a:latin typeface="Calibri" panose="020F0502020204030204" pitchFamily="34" charset="0"/>
                <a:ea typeface="Calibri" panose="020F0502020204030204" pitchFamily="34" charset="0"/>
                <a:cs typeface="Times New Roman" panose="02020603050405020304" pitchFamily="18" charset="0"/>
              </a:rPr>
              <a:t>Are you </a:t>
            </a:r>
            <a:r>
              <a:rPr lang="en-US" sz="1700" b="1" dirty="0">
                <a:effectLst/>
                <a:latin typeface="Calibri" panose="020F0502020204030204" pitchFamily="34" charset="0"/>
                <a:ea typeface="Calibri" panose="020F0502020204030204" pitchFamily="34" charset="0"/>
                <a:cs typeface="Times New Roman" panose="02020603050405020304" pitchFamily="18" charset="0"/>
              </a:rPr>
              <a:t>eligible</a:t>
            </a:r>
            <a:r>
              <a:rPr lang="en-US" sz="1700" dirty="0">
                <a:effectLst/>
                <a:latin typeface="Calibri" panose="020F0502020204030204" pitchFamily="34" charset="0"/>
                <a:ea typeface="Calibri" panose="020F0502020204030204" pitchFamily="34" charset="0"/>
                <a:cs typeface="Times New Roman" panose="02020603050405020304" pitchFamily="18" charset="0"/>
              </a:rPr>
              <a:t> under IRS rules to make or receive a contribution to an HSA?</a:t>
            </a:r>
          </a:p>
          <a:p>
            <a:pPr>
              <a:buFont typeface="Wingdings" panose="05000000000000000000" pitchFamily="2" charset="2"/>
              <a:buChar char="ü"/>
            </a:pPr>
            <a:r>
              <a:rPr lang="en-US" sz="1700" dirty="0">
                <a:latin typeface="Calibri" panose="020F0502020204030204" pitchFamily="34" charset="0"/>
                <a:ea typeface="Calibri" panose="020F0502020204030204" pitchFamily="34" charset="0"/>
                <a:cs typeface="Times New Roman" panose="02020603050405020304" pitchFamily="18" charset="0"/>
              </a:rPr>
              <a:t>Will you be able to cover the medical &amp; Rx bills for your </a:t>
            </a:r>
            <a:r>
              <a:rPr lang="en-US" sz="1700" b="1" dirty="0">
                <a:latin typeface="Calibri" panose="020F0502020204030204" pitchFamily="34" charset="0"/>
                <a:ea typeface="Calibri" panose="020F0502020204030204" pitchFamily="34" charset="0"/>
                <a:cs typeface="Times New Roman" panose="02020603050405020304" pitchFamily="18" charset="0"/>
              </a:rPr>
              <a:t>adult children</a:t>
            </a:r>
            <a:r>
              <a:rPr lang="en-US" sz="1700" dirty="0">
                <a:latin typeface="Calibri" panose="020F0502020204030204" pitchFamily="34" charset="0"/>
                <a:ea typeface="Calibri" panose="020F0502020204030204" pitchFamily="34" charset="0"/>
                <a:cs typeface="Times New Roman" panose="02020603050405020304" pitchFamily="18" charset="0"/>
              </a:rPr>
              <a:t>, ages 19-26, with your HSA?</a:t>
            </a:r>
          </a:p>
          <a:p>
            <a:pPr>
              <a:buFont typeface="Wingdings" panose="05000000000000000000" pitchFamily="2" charset="2"/>
              <a:buChar char="ü"/>
            </a:pPr>
            <a:r>
              <a:rPr lang="en-US" sz="1700" dirty="0">
                <a:latin typeface="Calibri" panose="020F0502020204030204" pitchFamily="34" charset="0"/>
                <a:ea typeface="Calibri" panose="020F0502020204030204" pitchFamily="34" charset="0"/>
                <a:cs typeface="Times New Roman" panose="02020603050405020304" pitchFamily="18" charset="0"/>
              </a:rPr>
              <a:t>Adult children on your policy can open </a:t>
            </a:r>
            <a:r>
              <a:rPr lang="en-US" sz="1700" b="1" dirty="0">
                <a:latin typeface="Calibri" panose="020F0502020204030204" pitchFamily="34" charset="0"/>
                <a:ea typeface="Calibri" panose="020F0502020204030204" pitchFamily="34" charset="0"/>
                <a:cs typeface="Times New Roman" panose="02020603050405020304" pitchFamily="18" charset="0"/>
              </a:rPr>
              <a:t>their own tax-free HSA </a:t>
            </a:r>
            <a:r>
              <a:rPr lang="en-US" sz="1700" dirty="0">
                <a:latin typeface="Calibri" panose="020F0502020204030204" pitchFamily="34" charset="0"/>
                <a:ea typeface="Calibri" panose="020F0502020204030204" pitchFamily="34" charset="0"/>
                <a:cs typeface="Times New Roman" panose="02020603050405020304" pitchFamily="18" charset="0"/>
              </a:rPr>
              <a:t>account and contribute up to the annual family IRS maximum</a:t>
            </a:r>
          </a:p>
          <a:p>
            <a:pPr>
              <a:buFont typeface="Wingdings" panose="05000000000000000000" pitchFamily="2" charset="2"/>
              <a:buChar char="ü"/>
            </a:pPr>
            <a:r>
              <a:rPr lang="en-US" sz="1700" dirty="0">
                <a:latin typeface="Calibri" panose="020F0502020204030204" pitchFamily="34" charset="0"/>
                <a:ea typeface="Calibri" panose="020F0502020204030204" pitchFamily="34" charset="0"/>
                <a:cs typeface="Times New Roman" panose="02020603050405020304" pitchFamily="18" charset="0"/>
              </a:rPr>
              <a:t>Adults 55 and older can contribute up to the annual maximums, </a:t>
            </a:r>
            <a:r>
              <a:rPr lang="en-US" sz="1700" b="1" dirty="0">
                <a:latin typeface="Calibri" panose="020F0502020204030204" pitchFamily="34" charset="0"/>
                <a:ea typeface="Calibri" panose="020F0502020204030204" pitchFamily="34" charset="0"/>
                <a:cs typeface="Times New Roman" panose="02020603050405020304" pitchFamily="18" charset="0"/>
              </a:rPr>
              <a:t>plus an additional $1,000 per year</a:t>
            </a:r>
            <a:r>
              <a:rPr lang="en-US" sz="1700" dirty="0">
                <a:latin typeface="Calibri" panose="020F0502020204030204" pitchFamily="34" charset="0"/>
                <a:ea typeface="Calibri" panose="020F0502020204030204" pitchFamily="34" charset="0"/>
                <a:cs typeface="Times New Roman" panose="02020603050405020304" pitchFamily="18" charset="0"/>
              </a:rPr>
              <a:t> until they are Medicare eligible</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ü"/>
            </a:pPr>
            <a:r>
              <a:rPr lang="en-US" sz="1700" dirty="0">
                <a:latin typeface="Calibri" panose="020F0502020204030204" pitchFamily="34" charset="0"/>
                <a:ea typeface="Calibri" panose="020F0502020204030204" pitchFamily="34" charset="0"/>
                <a:cs typeface="Times New Roman" panose="02020603050405020304" pitchFamily="18" charset="0"/>
              </a:rPr>
              <a:t>Does your </a:t>
            </a:r>
            <a:r>
              <a:rPr lang="en-US" sz="1700" b="1" dirty="0">
                <a:latin typeface="Calibri" panose="020F0502020204030204" pitchFamily="34" charset="0"/>
                <a:ea typeface="Calibri" panose="020F0502020204030204" pitchFamily="34" charset="0"/>
                <a:cs typeface="Times New Roman" panose="02020603050405020304" pitchFamily="18" charset="0"/>
              </a:rPr>
              <a:t>domestic partner </a:t>
            </a:r>
            <a:r>
              <a:rPr lang="en-US" sz="1700" dirty="0">
                <a:latin typeface="Calibri" panose="020F0502020204030204" pitchFamily="34" charset="0"/>
                <a:ea typeface="Calibri" panose="020F0502020204030204" pitchFamily="34" charset="0"/>
                <a:cs typeface="Times New Roman" panose="02020603050405020304" pitchFamily="18" charset="0"/>
              </a:rPr>
              <a:t>meet the </a:t>
            </a:r>
            <a:r>
              <a:rPr lang="en-US" sz="1700" b="1" dirty="0">
                <a:latin typeface="Calibri" panose="020F0502020204030204" pitchFamily="34" charset="0"/>
                <a:ea typeface="Calibri" panose="020F0502020204030204" pitchFamily="34" charset="0"/>
                <a:cs typeface="Times New Roman" panose="02020603050405020304" pitchFamily="18" charset="0"/>
              </a:rPr>
              <a:t>four IRS tests </a:t>
            </a:r>
            <a:r>
              <a:rPr lang="en-US" sz="1700" dirty="0">
                <a:latin typeface="Calibri" panose="020F0502020204030204" pitchFamily="34" charset="0"/>
                <a:ea typeface="Calibri" panose="020F0502020204030204" pitchFamily="34" charset="0"/>
                <a:cs typeface="Times New Roman" panose="02020603050405020304" pitchFamily="18" charset="0"/>
              </a:rPr>
              <a:t>of a “qualifying relative” so you can be reimbursed for that partner’s medical bills?  Check with your central office to see if your domestic partner satisfies these tests.  </a:t>
            </a:r>
          </a:p>
          <a:p>
            <a:pPr>
              <a:buFont typeface="Wingdings" panose="05000000000000000000" pitchFamily="2" charset="2"/>
              <a:buChar char="ü"/>
            </a:pPr>
            <a:endParaRPr lang="en-US" sz="1700" b="1" dirty="0">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800"/>
              </a:spcAft>
              <a:buNone/>
            </a:pPr>
            <a:r>
              <a:rPr lang="en-US" sz="1700" b="1" dirty="0">
                <a:latin typeface="Calibri" panose="020F0502020204030204" pitchFamily="34" charset="0"/>
                <a:ea typeface="Calibri" panose="020F0502020204030204" pitchFamily="34" charset="0"/>
                <a:cs typeface="Times New Roman" panose="02020603050405020304" pitchFamily="18" charset="0"/>
              </a:rPr>
              <a:t>Take Note:</a:t>
            </a:r>
          </a:p>
          <a:p>
            <a:pPr marL="0" indent="0">
              <a:buNone/>
            </a:pPr>
            <a:r>
              <a:rPr lang="en-US" sz="1700" dirty="0">
                <a:effectLst/>
                <a:latin typeface="Calibri" panose="020F0502020204030204" pitchFamily="34" charset="0"/>
                <a:ea typeface="Calibri" panose="020F0502020204030204" pitchFamily="34" charset="0"/>
                <a:cs typeface="Times New Roman" panose="02020603050405020304" pitchFamily="18" charset="0"/>
              </a:rPr>
              <a:t>If you ar</a:t>
            </a:r>
            <a:r>
              <a:rPr lang="en-US" sz="1700" dirty="0">
                <a:latin typeface="Calibri" panose="020F0502020204030204" pitchFamily="34" charset="0"/>
                <a:ea typeface="Calibri" panose="020F0502020204030204" pitchFamily="34" charset="0"/>
                <a:cs typeface="Times New Roman" panose="02020603050405020304" pitchFamily="18" charset="0"/>
              </a:rPr>
              <a:t>e </a:t>
            </a:r>
            <a:r>
              <a:rPr lang="en-US" sz="1700" b="1" dirty="0">
                <a:latin typeface="Calibri" panose="020F0502020204030204" pitchFamily="34" charset="0"/>
                <a:ea typeface="Calibri" panose="020F0502020204030204" pitchFamily="34" charset="0"/>
                <a:cs typeface="Times New Roman" panose="02020603050405020304" pitchFamily="18" charset="0"/>
              </a:rPr>
              <a:t>NOT </a:t>
            </a:r>
            <a:r>
              <a:rPr lang="en-US" sz="1700" dirty="0">
                <a:latin typeface="Calibri" panose="020F0502020204030204" pitchFamily="34" charset="0"/>
                <a:ea typeface="Calibri" panose="020F0502020204030204" pitchFamily="34" charset="0"/>
                <a:cs typeface="Times New Roman" panose="02020603050405020304" pitchFamily="18" charset="0"/>
              </a:rPr>
              <a:t>eligible to make or receive contributions to an HSA, you can be </a:t>
            </a:r>
            <a:r>
              <a:rPr lang="en-US" sz="1700" b="1" dirty="0">
                <a:latin typeface="Calibri" panose="020F0502020204030204" pitchFamily="34" charset="0"/>
                <a:ea typeface="Calibri" panose="020F0502020204030204" pitchFamily="34" charset="0"/>
                <a:cs typeface="Times New Roman" panose="02020603050405020304" pitchFamily="18" charset="0"/>
              </a:rPr>
              <a:t>penalized and taxed </a:t>
            </a:r>
            <a:r>
              <a:rPr lang="en-US" sz="1700" dirty="0">
                <a:latin typeface="Calibri" panose="020F0502020204030204" pitchFamily="34" charset="0"/>
                <a:ea typeface="Calibri" panose="020F0502020204030204" pitchFamily="34" charset="0"/>
                <a:cs typeface="Times New Roman" panose="02020603050405020304" pitchFamily="18" charset="0"/>
              </a:rPr>
              <a:t>by the IRS</a:t>
            </a:r>
            <a:r>
              <a:rPr lang="en-US" sz="1700" dirty="0">
                <a:effectLst/>
                <a:latin typeface="Calibri" panose="020F0502020204030204" pitchFamily="34" charset="0"/>
                <a:ea typeface="Calibri" panose="020F0502020204030204" pitchFamily="34" charset="0"/>
                <a:cs typeface="Times New Roman" panose="02020603050405020304" pitchFamily="18" charset="0"/>
              </a:rPr>
              <a:t>.  Please confirm eligibility before choosing an HSA.</a:t>
            </a:r>
          </a:p>
          <a:p>
            <a:endParaRPr lang="en-US" sz="1100" dirty="0"/>
          </a:p>
        </p:txBody>
      </p:sp>
    </p:spTree>
    <p:extLst>
      <p:ext uri="{BB962C8B-B14F-4D97-AF65-F5344CB8AC3E}">
        <p14:creationId xmlns:p14="http://schemas.microsoft.com/office/powerpoint/2010/main" val="1463492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1D26B-2BB2-4917-8166-536BA1AEED1A}"/>
              </a:ext>
            </a:extLst>
          </p:cNvPr>
          <p:cNvSpPr>
            <a:spLocks noGrp="1"/>
          </p:cNvSpPr>
          <p:nvPr>
            <p:ph type="title"/>
          </p:nvPr>
        </p:nvSpPr>
        <p:spPr>
          <a:xfrm>
            <a:off x="1006900" y="1188637"/>
            <a:ext cx="3141430" cy="4480726"/>
          </a:xfrm>
        </p:spPr>
        <p:txBody>
          <a:bodyPr>
            <a:normAutofit/>
          </a:bodyPr>
          <a:lstStyle/>
          <a:p>
            <a:pPr algn="r"/>
            <a:r>
              <a:rPr lang="en-US" sz="5600"/>
              <a:t>Before you choose an </a:t>
            </a:r>
            <a:r>
              <a:rPr lang="en-US" sz="5600" b="1"/>
              <a:t>HSA for</a:t>
            </a:r>
            <a:r>
              <a:rPr lang="en-US" sz="5600"/>
              <a:t> 2026...</a:t>
            </a:r>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A70E46E-0F03-4885-8A53-9D8856D76BF2}"/>
              </a:ext>
            </a:extLst>
          </p:cNvPr>
          <p:cNvSpPr>
            <a:spLocks noGrp="1"/>
          </p:cNvSpPr>
          <p:nvPr>
            <p:ph idx="1"/>
          </p:nvPr>
        </p:nvSpPr>
        <p:spPr>
          <a:xfrm>
            <a:off x="5138928" y="1338729"/>
            <a:ext cx="4795584" cy="4180542"/>
          </a:xfrm>
        </p:spPr>
        <p:txBody>
          <a:bodyPr anchor="ctr">
            <a:normAutofit/>
          </a:bodyPr>
          <a:lstStyle/>
          <a:p>
            <a:pPr marL="0" indent="0">
              <a:buNone/>
            </a:pPr>
            <a:r>
              <a:rPr lang="en-US" sz="1900" b="1">
                <a:effectLst/>
                <a:latin typeface="Calibri" panose="020F0502020204030204" pitchFamily="34" charset="0"/>
                <a:ea typeface="Calibri" panose="020F0502020204030204" pitchFamily="34" charset="0"/>
                <a:cs typeface="Times New Roman" panose="02020603050405020304" pitchFamily="18" charset="0"/>
              </a:rPr>
              <a:t>Keep in </a:t>
            </a:r>
            <a:r>
              <a:rPr lang="en-US" sz="1900" b="1">
                <a:latin typeface="Calibri" panose="020F0502020204030204" pitchFamily="34" charset="0"/>
                <a:ea typeface="Calibri" panose="020F0502020204030204" pitchFamily="34" charset="0"/>
                <a:cs typeface="Times New Roman" panose="02020603050405020304" pitchFamily="18" charset="0"/>
              </a:rPr>
              <a:t>mind</a:t>
            </a:r>
            <a:r>
              <a:rPr lang="en-US" sz="1900" b="1">
                <a:effectLst/>
                <a:latin typeface="Calibri" panose="020F0502020204030204" pitchFamily="34" charset="0"/>
                <a:ea typeface="Calibri" panose="020F0502020204030204" pitchFamily="34" charset="0"/>
                <a:cs typeface="Times New Roman" panose="02020603050405020304" pitchFamily="18" charset="0"/>
              </a:rPr>
              <a:t>…  </a:t>
            </a:r>
          </a:p>
          <a:p>
            <a:pPr>
              <a:buFont typeface="Wingdings" panose="05000000000000000000" pitchFamily="2" charset="2"/>
              <a:buChar char="ü"/>
            </a:pPr>
            <a:r>
              <a:rPr lang="en-US" sz="1900">
                <a:effectLst/>
                <a:latin typeface="Calibri" panose="020F0502020204030204" pitchFamily="34" charset="0"/>
                <a:ea typeface="Calibri" panose="020F0502020204030204" pitchFamily="34" charset="0"/>
                <a:cs typeface="Times New Roman" panose="02020603050405020304" pitchFamily="18" charset="0"/>
              </a:rPr>
              <a:t>Your </a:t>
            </a:r>
            <a:r>
              <a:rPr lang="en-US" sz="1900">
                <a:latin typeface="Calibri" panose="020F0502020204030204" pitchFamily="34" charset="0"/>
                <a:ea typeface="Calibri" panose="020F0502020204030204" pitchFamily="34" charset="0"/>
                <a:cs typeface="Times New Roman" panose="02020603050405020304" pitchFamily="18" charset="0"/>
              </a:rPr>
              <a:t>school district </a:t>
            </a:r>
            <a:r>
              <a:rPr lang="en-US" sz="1900" b="1">
                <a:latin typeface="Calibri" panose="020F0502020204030204" pitchFamily="34" charset="0"/>
                <a:ea typeface="Calibri" panose="020F0502020204030204" pitchFamily="34" charset="0"/>
                <a:cs typeface="Times New Roman" panose="02020603050405020304" pitchFamily="18" charset="0"/>
              </a:rPr>
              <a:t>is not obligated </a:t>
            </a:r>
            <a:r>
              <a:rPr lang="en-US" sz="1900">
                <a:latin typeface="Calibri" panose="020F0502020204030204" pitchFamily="34" charset="0"/>
                <a:ea typeface="Calibri" panose="020F0502020204030204" pitchFamily="34" charset="0"/>
                <a:cs typeface="Times New Roman" panose="02020603050405020304" pitchFamily="18" charset="0"/>
              </a:rPr>
              <a:t>to make </a:t>
            </a:r>
            <a:r>
              <a:rPr lang="en-US" sz="1900" b="1">
                <a:latin typeface="Calibri" panose="020F0502020204030204" pitchFamily="34" charset="0"/>
                <a:ea typeface="Calibri" panose="020F0502020204030204" pitchFamily="34" charset="0"/>
                <a:cs typeface="Times New Roman" panose="02020603050405020304" pitchFamily="18" charset="0"/>
              </a:rPr>
              <a:t>contributions</a:t>
            </a:r>
            <a:r>
              <a:rPr lang="en-US" sz="1900">
                <a:latin typeface="Calibri" panose="020F0502020204030204" pitchFamily="34" charset="0"/>
                <a:ea typeface="Calibri" panose="020F0502020204030204" pitchFamily="34" charset="0"/>
                <a:cs typeface="Times New Roman" panose="02020603050405020304" pitchFamily="18" charset="0"/>
              </a:rPr>
              <a:t> to an HSA if you lose your job and elect </a:t>
            </a:r>
            <a:r>
              <a:rPr lang="en-US" sz="1900" b="1">
                <a:latin typeface="Calibri" panose="020F0502020204030204" pitchFamily="34" charset="0"/>
                <a:ea typeface="Calibri" panose="020F0502020204030204" pitchFamily="34" charset="0"/>
                <a:cs typeface="Times New Roman" panose="02020603050405020304" pitchFamily="18" charset="0"/>
              </a:rPr>
              <a:t>COBRA</a:t>
            </a:r>
            <a:r>
              <a:rPr lang="en-US" sz="1900">
                <a:latin typeface="Calibri" panose="020F0502020204030204" pitchFamily="34" charset="0"/>
                <a:ea typeface="Calibri" panose="020F0502020204030204" pitchFamily="34" charset="0"/>
                <a:cs typeface="Times New Roman" panose="02020603050405020304" pitchFamily="18" charset="0"/>
              </a:rPr>
              <a:t> coverage.  However, funds in an HSA can be used </a:t>
            </a:r>
            <a:r>
              <a:rPr lang="en-US" sz="1900" b="1">
                <a:latin typeface="Calibri" panose="020F0502020204030204" pitchFamily="34" charset="0"/>
                <a:ea typeface="Calibri" panose="020F0502020204030204" pitchFamily="34" charset="0"/>
                <a:cs typeface="Times New Roman" panose="02020603050405020304" pitchFamily="18" charset="0"/>
              </a:rPr>
              <a:t>by an employee </a:t>
            </a:r>
            <a:r>
              <a:rPr lang="en-US" sz="1900">
                <a:latin typeface="Calibri" panose="020F0502020204030204" pitchFamily="34" charset="0"/>
                <a:ea typeface="Calibri" panose="020F0502020204030204" pitchFamily="34" charset="0"/>
                <a:cs typeface="Times New Roman" panose="02020603050405020304" pitchFamily="18" charset="0"/>
              </a:rPr>
              <a:t>for qualified expenses during a COBRA period.</a:t>
            </a:r>
          </a:p>
          <a:p>
            <a:pPr marL="0" indent="0">
              <a:buNone/>
            </a:pPr>
            <a:endParaRPr lang="en-US" sz="190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ü"/>
            </a:pPr>
            <a:r>
              <a:rPr lang="en-US" sz="1900"/>
              <a:t>HSAs are also subject to a </a:t>
            </a:r>
            <a:r>
              <a:rPr lang="en-US" sz="1900" b="1"/>
              <a:t>“last month rule” </a:t>
            </a:r>
            <a:r>
              <a:rPr lang="en-US" sz="1900"/>
              <a:t>and </a:t>
            </a:r>
            <a:r>
              <a:rPr lang="en-US" sz="1900" b="1"/>
              <a:t>“testing period” </a:t>
            </a:r>
            <a:r>
              <a:rPr lang="en-US" sz="1900"/>
              <a:t>requirement.  There can be tax and penalty consequences with these.  They can be avoided, but you must know the rules first – learn them, please.</a:t>
            </a:r>
          </a:p>
          <a:p>
            <a:endParaRPr lang="en-US" sz="1900"/>
          </a:p>
        </p:txBody>
      </p:sp>
    </p:spTree>
    <p:extLst>
      <p:ext uri="{BB962C8B-B14F-4D97-AF65-F5344CB8AC3E}">
        <p14:creationId xmlns:p14="http://schemas.microsoft.com/office/powerpoint/2010/main" val="39336857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A9B45E5-807B-4056-A8A3-5299C0F8A124}"/>
              </a:ext>
            </a:extLst>
          </p:cNvPr>
          <p:cNvSpPr>
            <a:spLocks noGrp="1"/>
          </p:cNvSpPr>
          <p:nvPr>
            <p:ph type="title"/>
          </p:nvPr>
        </p:nvSpPr>
        <p:spPr>
          <a:xfrm>
            <a:off x="838200" y="365125"/>
            <a:ext cx="10515600" cy="1325563"/>
          </a:xfrm>
        </p:spPr>
        <p:txBody>
          <a:bodyPr>
            <a:normAutofit/>
          </a:bodyPr>
          <a:lstStyle/>
          <a:p>
            <a:pPr algn="ctr"/>
            <a:r>
              <a:rPr lang="en-US"/>
              <a:t>One more thing about HSAs....</a:t>
            </a:r>
          </a:p>
        </p:txBody>
      </p:sp>
      <p:graphicFrame>
        <p:nvGraphicFramePr>
          <p:cNvPr id="12" name="Content Placeholder 2">
            <a:extLst>
              <a:ext uri="{FF2B5EF4-FFF2-40B4-BE49-F238E27FC236}">
                <a16:creationId xmlns:a16="http://schemas.microsoft.com/office/drawing/2014/main" id="{8A4A4481-3B38-4DF0-96DD-A1CD3BA880B4}"/>
              </a:ext>
            </a:extLst>
          </p:cNvPr>
          <p:cNvGraphicFramePr>
            <a:graphicFrameLocks noGrp="1"/>
          </p:cNvGraphicFramePr>
          <p:nvPr>
            <p:ph idx="1"/>
            <p:extLst>
              <p:ext uri="{D42A27DB-BD31-4B8C-83A1-F6EECF244321}">
                <p14:modId xmlns:p14="http://schemas.microsoft.com/office/powerpoint/2010/main" val="252948252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38784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1D26B-2BB2-4917-8166-536BA1AEED1A}"/>
              </a:ext>
            </a:extLst>
          </p:cNvPr>
          <p:cNvSpPr>
            <a:spLocks noGrp="1"/>
          </p:cNvSpPr>
          <p:nvPr>
            <p:ph type="title"/>
          </p:nvPr>
        </p:nvSpPr>
        <p:spPr>
          <a:xfrm>
            <a:off x="1006900" y="1188637"/>
            <a:ext cx="3141430" cy="4480726"/>
          </a:xfrm>
        </p:spPr>
        <p:txBody>
          <a:bodyPr>
            <a:normAutofit/>
          </a:bodyPr>
          <a:lstStyle/>
          <a:p>
            <a:pPr algn="r"/>
            <a:r>
              <a:rPr lang="en-US" sz="6100"/>
              <a:t>If you choose an </a:t>
            </a:r>
            <a:r>
              <a:rPr lang="en-US" sz="6100" b="1"/>
              <a:t>HRA</a:t>
            </a:r>
            <a:r>
              <a:rPr lang="en-US" sz="6100"/>
              <a:t> for 2026...</a:t>
            </a:r>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A70E46E-0F03-4885-8A53-9D8856D76BF2}"/>
              </a:ext>
            </a:extLst>
          </p:cNvPr>
          <p:cNvSpPr>
            <a:spLocks noGrp="1"/>
          </p:cNvSpPr>
          <p:nvPr>
            <p:ph idx="1"/>
          </p:nvPr>
        </p:nvSpPr>
        <p:spPr>
          <a:xfrm>
            <a:off x="5138928" y="1338729"/>
            <a:ext cx="4795584" cy="4180542"/>
          </a:xfrm>
        </p:spPr>
        <p:txBody>
          <a:bodyPr anchor="ctr">
            <a:normAutofit/>
          </a:bodyPr>
          <a:lstStyle/>
          <a:p>
            <a:r>
              <a:rPr lang="en-US" sz="1600" dirty="0"/>
              <a:t>You and your spouse </a:t>
            </a:r>
            <a:r>
              <a:rPr lang="en-US" sz="1600" b="1" dirty="0"/>
              <a:t>can </a:t>
            </a:r>
            <a:r>
              <a:rPr lang="en-US" sz="1600" dirty="0"/>
              <a:t>also be in Medicare, TRICARE, and Social Security.</a:t>
            </a:r>
          </a:p>
          <a:p>
            <a:r>
              <a:rPr lang="en-US" sz="1600" dirty="0"/>
              <a:t>You </a:t>
            </a:r>
            <a:r>
              <a:rPr lang="en-US" sz="1600" b="1" dirty="0"/>
              <a:t>can </a:t>
            </a:r>
            <a:r>
              <a:rPr lang="en-US" sz="1600" dirty="0"/>
              <a:t>cover</a:t>
            </a:r>
            <a:r>
              <a:rPr lang="en-US" sz="1600" b="1" dirty="0"/>
              <a:t> </a:t>
            </a:r>
            <a:r>
              <a:rPr lang="en-US" sz="1600" dirty="0"/>
              <a:t>the medical &amp; Rx bills for your adult children up to age 26, even if the children are NOT tax dependent(s).</a:t>
            </a:r>
          </a:p>
          <a:p>
            <a:r>
              <a:rPr lang="en-US" sz="1600" dirty="0"/>
              <a:t>You</a:t>
            </a:r>
            <a:r>
              <a:rPr lang="en-US" sz="1600" b="1" dirty="0"/>
              <a:t> can </a:t>
            </a:r>
            <a:r>
              <a:rPr lang="en-US" sz="1600" dirty="0"/>
              <a:t>have secondary coverage under a spouse’s plan.</a:t>
            </a:r>
          </a:p>
          <a:p>
            <a:r>
              <a:rPr lang="en-US" sz="1600" dirty="0"/>
              <a:t>Your employer is obligated to keep making contributions to an HRA if you elect COBRA and is added to the COBRA premium.</a:t>
            </a:r>
          </a:p>
          <a:p>
            <a:r>
              <a:rPr lang="en-US" sz="1600" dirty="0"/>
              <a:t>There is no last-month rule or testing requirement as there is with an HSA.</a:t>
            </a:r>
          </a:p>
          <a:p>
            <a:r>
              <a:rPr lang="en-US" sz="1600" dirty="0"/>
              <a:t>Your domestic partner’s medical bills can be covered without concern about tax dependency issues or qualifying relative rules.</a:t>
            </a:r>
          </a:p>
        </p:txBody>
      </p:sp>
    </p:spTree>
    <p:extLst>
      <p:ext uri="{BB962C8B-B14F-4D97-AF65-F5344CB8AC3E}">
        <p14:creationId xmlns:p14="http://schemas.microsoft.com/office/powerpoint/2010/main" val="11784247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1D26B-2BB2-4917-8166-536BA1AEED1A}"/>
              </a:ext>
            </a:extLst>
          </p:cNvPr>
          <p:cNvSpPr>
            <a:spLocks noGrp="1"/>
          </p:cNvSpPr>
          <p:nvPr>
            <p:ph type="title"/>
          </p:nvPr>
        </p:nvSpPr>
        <p:spPr>
          <a:xfrm>
            <a:off x="1006900" y="1188637"/>
            <a:ext cx="3141430" cy="4480726"/>
          </a:xfrm>
        </p:spPr>
        <p:txBody>
          <a:bodyPr>
            <a:normAutofit/>
          </a:bodyPr>
          <a:lstStyle/>
          <a:p>
            <a:pPr algn="r"/>
            <a:r>
              <a:rPr lang="en-US" sz="4100"/>
              <a:t>One More Thing:</a:t>
            </a:r>
            <a:br>
              <a:rPr lang="en-US" sz="4100"/>
            </a:br>
            <a:br>
              <a:rPr lang="en-US" sz="4100"/>
            </a:br>
            <a:r>
              <a:rPr lang="en-US" sz="4100"/>
              <a:t>Before you choose an </a:t>
            </a:r>
            <a:r>
              <a:rPr lang="en-US" sz="4100" b="1"/>
              <a:t>HSA for</a:t>
            </a:r>
            <a:r>
              <a:rPr lang="en-US" sz="4100"/>
              <a:t> 2026...</a:t>
            </a:r>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A70E46E-0F03-4885-8A53-9D8856D76BF2}"/>
              </a:ext>
            </a:extLst>
          </p:cNvPr>
          <p:cNvSpPr>
            <a:spLocks noGrp="1"/>
          </p:cNvSpPr>
          <p:nvPr>
            <p:ph idx="1"/>
          </p:nvPr>
        </p:nvSpPr>
        <p:spPr>
          <a:xfrm>
            <a:off x="5138928" y="1338729"/>
            <a:ext cx="4795584" cy="4180542"/>
          </a:xfrm>
        </p:spPr>
        <p:txBody>
          <a:bodyPr anchor="ctr">
            <a:normAutofit/>
          </a:bodyPr>
          <a:lstStyle/>
          <a:p>
            <a:pPr marL="0" indent="0">
              <a:buNone/>
            </a:pPr>
            <a:r>
              <a:rPr lang="en-US" sz="1900" b="1" dirty="0">
                <a:effectLst/>
                <a:latin typeface="Calibri"/>
                <a:ea typeface="Calibri" panose="020F0502020204030204" pitchFamily="34" charset="0"/>
                <a:cs typeface="Times New Roman"/>
              </a:rPr>
              <a:t>Ask </a:t>
            </a:r>
            <a:r>
              <a:rPr lang="en-US" sz="1900" b="1" dirty="0">
                <a:latin typeface="Calibri"/>
                <a:ea typeface="Calibri" panose="020F0502020204030204" pitchFamily="34" charset="0"/>
                <a:cs typeface="Times New Roman"/>
              </a:rPr>
              <a:t>your central office or Third Party Administrator (TPA) for more details:</a:t>
            </a:r>
          </a:p>
          <a:p>
            <a:pPr marL="0" indent="0">
              <a:buNone/>
            </a:pPr>
            <a:endParaRPr lang="en-US" sz="1900" b="1" dirty="0">
              <a:latin typeface="Calibri" panose="020F0502020204030204" pitchFamily="34" charset="0"/>
              <a:ea typeface="Calibri" panose="020F0502020204030204" pitchFamily="34" charset="0"/>
              <a:cs typeface="Times New Roman" panose="02020603050405020304" pitchFamily="18" charset="0"/>
            </a:endParaRPr>
          </a:p>
          <a:p>
            <a:pPr marR="0" indent="0">
              <a:spcBef>
                <a:spcPts val="0"/>
              </a:spcBef>
              <a:spcAft>
                <a:spcPts val="0"/>
              </a:spcAft>
              <a:buNone/>
            </a:pPr>
            <a:r>
              <a:rPr lang="en-US" sz="1900" dirty="0">
                <a:effectLst/>
                <a:latin typeface="Calibri"/>
                <a:ea typeface="Calibri" panose="020F0502020204030204" pitchFamily="34" charset="0"/>
                <a:cs typeface="Times New Roman"/>
              </a:rPr>
              <a:t>Does enrollment in the Silver CDHP with an HSA</a:t>
            </a:r>
            <a:r>
              <a:rPr lang="en-US" sz="1900" dirty="0">
                <a:latin typeface="Calibri"/>
                <a:ea typeface="Calibri" panose="020F0502020204030204" pitchFamily="34" charset="0"/>
                <a:cs typeface="Times New Roman"/>
              </a:rPr>
              <a:t> come with </a:t>
            </a:r>
            <a:r>
              <a:rPr lang="en-US" sz="1900" dirty="0">
                <a:effectLst/>
                <a:latin typeface="Calibri"/>
                <a:ea typeface="Calibri" panose="020F0502020204030204" pitchFamily="34" charset="0"/>
                <a:cs typeface="Times New Roman"/>
              </a:rPr>
              <a:t>access to a </a:t>
            </a:r>
            <a:r>
              <a:rPr lang="en-US" sz="1900" b="1" dirty="0">
                <a:effectLst/>
                <a:latin typeface="Calibri"/>
                <a:ea typeface="Calibri" panose="020F0502020204030204" pitchFamily="34" charset="0"/>
                <a:cs typeface="Times New Roman"/>
              </a:rPr>
              <a:t>debit card </a:t>
            </a:r>
            <a:r>
              <a:rPr lang="en-US" sz="1900" dirty="0">
                <a:effectLst/>
                <a:latin typeface="Calibri"/>
                <a:ea typeface="Calibri" panose="020F0502020204030204" pitchFamily="34" charset="0"/>
                <a:cs typeface="Times New Roman"/>
              </a:rPr>
              <a:t>for Rx expenses and </a:t>
            </a:r>
            <a:r>
              <a:rPr lang="en-US" sz="1900" b="1" dirty="0">
                <a:effectLst/>
                <a:latin typeface="Calibri"/>
                <a:ea typeface="Calibri" panose="020F0502020204030204" pitchFamily="34" charset="0"/>
                <a:cs typeface="Times New Roman"/>
              </a:rPr>
              <a:t>auto-pay</a:t>
            </a:r>
            <a:r>
              <a:rPr lang="en-US" sz="1900" dirty="0">
                <a:effectLst/>
                <a:latin typeface="Calibri"/>
                <a:ea typeface="Calibri" panose="020F0502020204030204" pitchFamily="34" charset="0"/>
                <a:cs typeface="Times New Roman"/>
              </a:rPr>
              <a:t> </a:t>
            </a:r>
            <a:r>
              <a:rPr lang="en-US" sz="1900" b="1" dirty="0">
                <a:effectLst/>
                <a:latin typeface="Calibri"/>
                <a:ea typeface="Calibri" panose="020F0502020204030204" pitchFamily="34" charset="0"/>
                <a:cs typeface="Times New Roman"/>
              </a:rPr>
              <a:t>to providers</a:t>
            </a:r>
            <a:r>
              <a:rPr lang="en-US" sz="1900" dirty="0">
                <a:effectLst/>
                <a:latin typeface="Calibri"/>
                <a:ea typeface="Calibri" panose="020F0502020204030204" pitchFamily="34" charset="0"/>
                <a:cs typeface="Times New Roman"/>
              </a:rPr>
              <a:t>?</a:t>
            </a:r>
          </a:p>
          <a:p>
            <a:pPr marL="457200" marR="0">
              <a:spcBef>
                <a:spcPts val="0"/>
              </a:spcBef>
              <a:spcAft>
                <a:spcPts val="0"/>
              </a:spcAft>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pPr>
            <a:r>
              <a:rPr lang="en-US" sz="1900" dirty="0">
                <a:latin typeface="Calibri"/>
                <a:ea typeface="Calibri" panose="020F0502020204030204" pitchFamily="34" charset="0"/>
                <a:cs typeface="Times New Roman"/>
              </a:rPr>
              <a:t>D</a:t>
            </a:r>
            <a:r>
              <a:rPr lang="en-US" sz="1900" dirty="0">
                <a:effectLst/>
                <a:latin typeface="Calibri"/>
                <a:ea typeface="Calibri" panose="020F0502020204030204" pitchFamily="34" charset="0"/>
                <a:cs typeface="Times New Roman"/>
              </a:rPr>
              <a:t>ebit cards are included with most HSAs</a:t>
            </a:r>
            <a:r>
              <a:rPr lang="en-US" sz="1900" dirty="0">
                <a:latin typeface="Calibri"/>
                <a:ea typeface="Calibri" panose="020F0502020204030204" pitchFamily="34" charset="0"/>
                <a:cs typeface="Times New Roman"/>
              </a:rPr>
              <a:t>.  </a:t>
            </a:r>
          </a:p>
          <a:p>
            <a:pPr marL="457200" marR="0">
              <a:spcBef>
                <a:spcPts val="0"/>
              </a:spcBef>
              <a:spcAft>
                <a:spcPts val="0"/>
              </a:spcAft>
            </a:pPr>
            <a:endParaRPr lang="en-US" sz="1900" dirty="0">
              <a:effectLst/>
              <a:latin typeface="Calibri"/>
              <a:ea typeface="Calibri" panose="020F0502020204030204" pitchFamily="34" charset="0"/>
              <a:cs typeface="Times New Roman"/>
            </a:endParaRPr>
          </a:p>
          <a:p>
            <a:pPr marL="457200" marR="0">
              <a:spcBef>
                <a:spcPts val="0"/>
              </a:spcBef>
              <a:spcAft>
                <a:spcPts val="0"/>
              </a:spcAft>
            </a:pPr>
            <a:r>
              <a:rPr lang="en-US" sz="1900" dirty="0">
                <a:latin typeface="Calibri"/>
                <a:ea typeface="Calibri" panose="020F0502020204030204" pitchFamily="34" charset="0"/>
                <a:cs typeface="Times New Roman"/>
              </a:rPr>
              <a:t>A</a:t>
            </a:r>
            <a:r>
              <a:rPr lang="en-US" sz="1900" dirty="0">
                <a:effectLst/>
                <a:latin typeface="Calibri"/>
                <a:ea typeface="Calibri" panose="020F0502020204030204" pitchFamily="34" charset="0"/>
                <a:cs typeface="Times New Roman"/>
              </a:rPr>
              <a:t>n </a:t>
            </a:r>
            <a:r>
              <a:rPr lang="en-US" sz="1900" b="1" dirty="0">
                <a:effectLst/>
                <a:latin typeface="Calibri"/>
                <a:ea typeface="Calibri" panose="020F0502020204030204" pitchFamily="34" charset="0"/>
                <a:cs typeface="Times New Roman"/>
              </a:rPr>
              <a:t>employee</a:t>
            </a:r>
            <a:r>
              <a:rPr lang="en-US" sz="1900" dirty="0">
                <a:effectLst/>
                <a:latin typeface="Calibri"/>
                <a:ea typeface="Calibri" panose="020F0502020204030204" pitchFamily="34" charset="0"/>
                <a:cs typeface="Times New Roman"/>
              </a:rPr>
              <a:t> can choose auto-pay to providers, but an </a:t>
            </a:r>
            <a:r>
              <a:rPr lang="en-US" sz="1900" b="1" dirty="0">
                <a:effectLst/>
                <a:latin typeface="Calibri"/>
                <a:ea typeface="Calibri" panose="020F0502020204030204" pitchFamily="34" charset="0"/>
                <a:cs typeface="Times New Roman"/>
              </a:rPr>
              <a:t>employer cannot </a:t>
            </a:r>
            <a:r>
              <a:rPr lang="en-US" sz="1900" dirty="0">
                <a:effectLst/>
                <a:latin typeface="Calibri"/>
                <a:ea typeface="Calibri" panose="020F0502020204030204" pitchFamily="34" charset="0"/>
                <a:cs typeface="Times New Roman"/>
              </a:rPr>
              <a:t>elect that option for an employee. This is because, with an HSA, an employee determines when these funds are used.</a:t>
            </a:r>
            <a:endParaRPr lang="en-US" sz="1900" dirty="0"/>
          </a:p>
        </p:txBody>
      </p:sp>
    </p:spTree>
    <p:extLst>
      <p:ext uri="{BB962C8B-B14F-4D97-AF65-F5344CB8AC3E}">
        <p14:creationId xmlns:p14="http://schemas.microsoft.com/office/powerpoint/2010/main" val="12809591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1D26B-2BB2-4917-8166-536BA1AEED1A}"/>
              </a:ext>
            </a:extLst>
          </p:cNvPr>
          <p:cNvSpPr>
            <a:spLocks noGrp="1"/>
          </p:cNvSpPr>
          <p:nvPr>
            <p:ph type="title"/>
          </p:nvPr>
        </p:nvSpPr>
        <p:spPr>
          <a:xfrm>
            <a:off x="1006900" y="1188637"/>
            <a:ext cx="3141430" cy="4480726"/>
          </a:xfrm>
        </p:spPr>
        <p:txBody>
          <a:bodyPr>
            <a:normAutofit/>
          </a:bodyPr>
          <a:lstStyle/>
          <a:p>
            <a:pPr algn="r"/>
            <a:r>
              <a:rPr lang="en-US" sz="6100"/>
              <a:t>What are the benefits of an </a:t>
            </a:r>
            <a:r>
              <a:rPr lang="en-US" sz="6100" b="1"/>
              <a:t>HSA</a:t>
            </a:r>
            <a:r>
              <a:rPr lang="en-US" sz="6100"/>
              <a:t>...</a:t>
            </a:r>
          </a:p>
        </p:txBody>
      </p:sp>
      <p:cxnSp>
        <p:nvCxnSpPr>
          <p:cNvPr id="29" name="Straight Connector 2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A70E46E-0F03-4885-8A53-9D8856D76BF2}"/>
              </a:ext>
            </a:extLst>
          </p:cNvPr>
          <p:cNvSpPr>
            <a:spLocks noGrp="1"/>
          </p:cNvSpPr>
          <p:nvPr>
            <p:ph idx="1"/>
          </p:nvPr>
        </p:nvSpPr>
        <p:spPr>
          <a:xfrm>
            <a:off x="5138927" y="1338729"/>
            <a:ext cx="5866919" cy="4764616"/>
          </a:xfrm>
        </p:spPr>
        <p:txBody>
          <a:bodyPr anchor="ctr">
            <a:normAutofit/>
          </a:bodyPr>
          <a:lstStyle/>
          <a:p>
            <a:pPr marL="0" indent="0">
              <a:buNone/>
            </a:pPr>
            <a:r>
              <a:rPr lang="en-US" sz="1800" b="1" dirty="0">
                <a:effectLst/>
                <a:latin typeface="Calibri"/>
                <a:ea typeface="Calibri" panose="020F0502020204030204" pitchFamily="34" charset="0"/>
                <a:cs typeface="Times New Roman"/>
              </a:rPr>
              <a:t>Ask </a:t>
            </a:r>
            <a:r>
              <a:rPr lang="en-US" sz="1800" b="1" dirty="0">
                <a:latin typeface="Calibri"/>
                <a:ea typeface="Calibri" panose="020F0502020204030204" pitchFamily="34" charset="0"/>
                <a:cs typeface="Times New Roman"/>
              </a:rPr>
              <a:t>your central office or Third Party Administrator (TPA) for more details:</a:t>
            </a:r>
          </a:p>
          <a:p>
            <a:pPr marL="0" indent="0">
              <a:buNone/>
            </a:pPr>
            <a:endParaRPr lang="en-US" sz="1800" b="1" dirty="0">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pPr>
            <a:r>
              <a:rPr lang="en-US" sz="1800" dirty="0">
                <a:effectLst/>
                <a:latin typeface="Calibri"/>
                <a:ea typeface="Calibri" panose="020F0502020204030204" pitchFamily="34" charset="0"/>
                <a:cs typeface="Times New Roman"/>
              </a:rPr>
              <a:t>An HSA is a tax-preferred savings vehicle that provides tax-free dollars to an employee for qualified health expenses, now or in the future.</a:t>
            </a:r>
          </a:p>
          <a:p>
            <a:pPr marL="457200" marR="0">
              <a:spcBef>
                <a:spcPts val="0"/>
              </a:spcBef>
              <a:spcAft>
                <a:spcPts val="0"/>
              </a:spcAft>
            </a:pPr>
            <a:r>
              <a:rPr lang="en-US" sz="1800" dirty="0">
                <a:latin typeface="Calibri"/>
                <a:ea typeface="Calibri" panose="020F0502020204030204" pitchFamily="34" charset="0"/>
                <a:cs typeface="Times New Roman"/>
              </a:rPr>
              <a:t>Employees who use little health care can save HSA dollars over the years to build up an account that can be used at any time, tax- and penalty-free, for medical, dental, vision, or even COBRA premiums.</a:t>
            </a:r>
          </a:p>
          <a:p>
            <a:pPr marL="457200" marR="0">
              <a:spcBef>
                <a:spcPts val="0"/>
              </a:spcBef>
              <a:spcAft>
                <a:spcPts val="0"/>
              </a:spcAft>
            </a:pPr>
            <a:r>
              <a:rPr lang="en-US" sz="1800" dirty="0">
                <a:effectLst/>
                <a:latin typeface="Calibri"/>
                <a:ea typeface="Calibri" panose="020F0502020204030204" pitchFamily="34" charset="0"/>
                <a:cs typeface="Times New Roman"/>
              </a:rPr>
              <a:t>HSA dollars can be used anytime tax-free for qualified medical expenses or can be withdrawn penalty-free after the account owner turns 65.</a:t>
            </a:r>
          </a:p>
          <a:p>
            <a:pPr marL="457200" marR="0">
              <a:spcBef>
                <a:spcPts val="0"/>
              </a:spcBef>
              <a:spcAft>
                <a:spcPts val="0"/>
              </a:spcAft>
            </a:pPr>
            <a:r>
              <a:rPr lang="en-US" sz="1800" dirty="0">
                <a:latin typeface="Calibri" panose="020F0502020204030204" pitchFamily="34" charset="0"/>
                <a:ea typeface="Calibri" panose="020F0502020204030204" pitchFamily="34" charset="0"/>
                <a:cs typeface="Times New Roman" panose="02020603050405020304" pitchFamily="18" charset="0"/>
              </a:rPr>
              <a:t>Account owners that use HSA dollars for </a:t>
            </a:r>
            <a:r>
              <a:rPr lang="en-US" sz="1800" b="1" dirty="0">
                <a:latin typeface="Calibri" panose="020F0502020204030204" pitchFamily="34" charset="0"/>
                <a:ea typeface="Calibri" panose="020F0502020204030204" pitchFamily="34" charset="0"/>
                <a:cs typeface="Times New Roman" panose="02020603050405020304" pitchFamily="18" charset="0"/>
              </a:rPr>
              <a:t>non-qualified</a:t>
            </a:r>
            <a:r>
              <a:rPr lang="en-US" sz="1800" dirty="0">
                <a:latin typeface="Calibri" panose="020F0502020204030204" pitchFamily="34" charset="0"/>
                <a:ea typeface="Calibri" panose="020F0502020204030204" pitchFamily="34" charset="0"/>
                <a:cs typeface="Times New Roman" panose="02020603050405020304" pitchFamily="18" charset="0"/>
              </a:rPr>
              <a:t> medical expenses are subject </a:t>
            </a:r>
            <a:r>
              <a:rPr lang="en-US" sz="1800" b="1" dirty="0">
                <a:latin typeface="Calibri" panose="020F0502020204030204" pitchFamily="34" charset="0"/>
                <a:ea typeface="Calibri" panose="020F0502020204030204" pitchFamily="34" charset="0"/>
                <a:cs typeface="Times New Roman" panose="02020603050405020304" pitchFamily="18" charset="0"/>
              </a:rPr>
              <a:t>to taxes and penalties.  </a:t>
            </a:r>
            <a:endParaRPr lang="en-US" sz="1800" dirty="0"/>
          </a:p>
        </p:txBody>
      </p:sp>
    </p:spTree>
    <p:extLst>
      <p:ext uri="{BB962C8B-B14F-4D97-AF65-F5344CB8AC3E}">
        <p14:creationId xmlns:p14="http://schemas.microsoft.com/office/powerpoint/2010/main" val="19378454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6C3090-590D-4685-938C-D1FDDED86A1A}"/>
              </a:ext>
            </a:extLst>
          </p:cNvPr>
          <p:cNvSpPr>
            <a:spLocks noGrp="1"/>
          </p:cNvSpPr>
          <p:nvPr>
            <p:ph type="title"/>
          </p:nvPr>
        </p:nvSpPr>
        <p:spPr>
          <a:xfrm>
            <a:off x="1006900" y="1188637"/>
            <a:ext cx="3141430" cy="4480726"/>
          </a:xfrm>
        </p:spPr>
        <p:txBody>
          <a:bodyPr>
            <a:normAutofit/>
          </a:bodyPr>
          <a:lstStyle/>
          <a:p>
            <a:pPr algn="r"/>
            <a:r>
              <a:rPr lang="en-US" sz="4600"/>
              <a:t>Where can you learn more about IRS rules for an HRA &amp; HSA?</a:t>
            </a:r>
          </a:p>
        </p:txBody>
      </p:sp>
      <p:cxnSp>
        <p:nvCxnSpPr>
          <p:cNvPr id="25" name="Straight Connector 2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2DA5376-C9AA-49AE-8528-79D81E78D134}"/>
              </a:ext>
            </a:extLst>
          </p:cNvPr>
          <p:cNvSpPr>
            <a:spLocks noGrp="1"/>
          </p:cNvSpPr>
          <p:nvPr>
            <p:ph idx="1"/>
          </p:nvPr>
        </p:nvSpPr>
        <p:spPr>
          <a:xfrm>
            <a:off x="5138928" y="1338729"/>
            <a:ext cx="4795584" cy="4180542"/>
          </a:xfrm>
        </p:spPr>
        <p:txBody>
          <a:bodyPr anchor="ctr">
            <a:normAutofit/>
          </a:bodyPr>
          <a:lstStyle/>
          <a:p>
            <a:r>
              <a:rPr lang="en-US" sz="2400"/>
              <a:t>Speak to your central office personnel.</a:t>
            </a:r>
          </a:p>
          <a:p>
            <a:r>
              <a:rPr lang="en-US" sz="2400"/>
              <a:t>Speak to customer service representatives with the Third Party Administrator (TPA) for your school district.</a:t>
            </a:r>
          </a:p>
          <a:p>
            <a:r>
              <a:rPr lang="en-US" sz="2400"/>
              <a:t>Read the </a:t>
            </a:r>
            <a:r>
              <a:rPr lang="en-US" sz="2400" u="sng">
                <a:hlinkClick r:id="rId2"/>
              </a:rPr>
              <a:t>general guidance</a:t>
            </a:r>
            <a:r>
              <a:rPr lang="en-US" sz="2400">
                <a:hlinkClick r:id="rId2"/>
              </a:rPr>
              <a:t> </a:t>
            </a:r>
            <a:r>
              <a:rPr lang="en-US" sz="2400"/>
              <a:t>on VEHI’s website.</a:t>
            </a:r>
          </a:p>
        </p:txBody>
      </p:sp>
    </p:spTree>
    <p:extLst>
      <p:ext uri="{BB962C8B-B14F-4D97-AF65-F5344CB8AC3E}">
        <p14:creationId xmlns:p14="http://schemas.microsoft.com/office/powerpoint/2010/main" val="10398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Right Triangle 5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D9F826-4C1F-4CCB-A111-8D296D3221F8}"/>
              </a:ext>
            </a:extLst>
          </p:cNvPr>
          <p:cNvSpPr>
            <a:spLocks noGrp="1"/>
          </p:cNvSpPr>
          <p:nvPr>
            <p:ph type="title"/>
          </p:nvPr>
        </p:nvSpPr>
        <p:spPr>
          <a:xfrm>
            <a:off x="1006900" y="1188637"/>
            <a:ext cx="3141430" cy="4480726"/>
          </a:xfrm>
        </p:spPr>
        <p:txBody>
          <a:bodyPr>
            <a:normAutofit/>
          </a:bodyPr>
          <a:lstStyle/>
          <a:p>
            <a:pPr algn="r"/>
            <a:r>
              <a:rPr lang="en-US" sz="5600">
                <a:effectLst/>
                <a:latin typeface="Calibri" panose="020F0502020204030204" pitchFamily="34" charset="0"/>
                <a:ea typeface="Calibri" panose="020F0502020204030204" pitchFamily="34" charset="0"/>
                <a:cs typeface="Times New Roman" panose="02020603050405020304" pitchFamily="18" charset="0"/>
              </a:rPr>
              <a:t>Remind me: </a:t>
            </a:r>
            <a:r>
              <a:rPr lang="en-US" sz="5600">
                <a:latin typeface="Calibri" panose="020F0502020204030204" pitchFamily="34" charset="0"/>
                <a:ea typeface="Calibri" panose="020F0502020204030204" pitchFamily="34" charset="0"/>
                <a:cs typeface="Times New Roman" panose="02020603050405020304" pitchFamily="18" charset="0"/>
              </a:rPr>
              <a:t>W</a:t>
            </a:r>
            <a:r>
              <a:rPr lang="en-US" sz="5600">
                <a:effectLst/>
                <a:latin typeface="Calibri" panose="020F0502020204030204" pitchFamily="34" charset="0"/>
                <a:ea typeface="Calibri" panose="020F0502020204030204" pitchFamily="34" charset="0"/>
                <a:cs typeface="Times New Roman" panose="02020603050405020304" pitchFamily="18" charset="0"/>
              </a:rPr>
              <a:t>hat is an HRA, HSA &amp; FSA?</a:t>
            </a:r>
            <a:endParaRPr lang="en-US" sz="5600"/>
          </a:p>
        </p:txBody>
      </p:sp>
      <p:cxnSp>
        <p:nvCxnSpPr>
          <p:cNvPr id="55" name="Straight Connector 5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9CF1C2B-C6F9-4BBA-B7B2-752767CA6529}"/>
              </a:ext>
            </a:extLst>
          </p:cNvPr>
          <p:cNvSpPr>
            <a:spLocks noGrp="1"/>
          </p:cNvSpPr>
          <p:nvPr>
            <p:ph idx="1"/>
          </p:nvPr>
        </p:nvSpPr>
        <p:spPr>
          <a:xfrm>
            <a:off x="5138928" y="969484"/>
            <a:ext cx="6046172" cy="4935557"/>
          </a:xfrm>
        </p:spPr>
        <p:txBody>
          <a:bodyPr anchor="ctr">
            <a:normAutofit fontScale="77500" lnSpcReduction="20000"/>
          </a:bodyPr>
          <a:lstStyle/>
          <a:p>
            <a:pPr marR="0" indent="0">
              <a:spcBef>
                <a:spcPts val="0"/>
              </a:spcBef>
              <a:spcAft>
                <a:spcPts val="600"/>
              </a:spcAft>
              <a:buNone/>
            </a:pPr>
            <a:endParaRPr lang="en-US" sz="1400" b="1" dirty="0">
              <a:latin typeface="Calibri" panose="020F0502020204030204" pitchFamily="34" charset="0"/>
              <a:ea typeface="Calibri" panose="020F0502020204030204" pitchFamily="34" charset="0"/>
              <a:cs typeface="Times New Roman" panose="02020603050405020304" pitchFamily="18" charset="0"/>
            </a:endParaRPr>
          </a:p>
          <a:p>
            <a:pPr indent="0">
              <a:spcBef>
                <a:spcPts val="0"/>
              </a:spcBef>
              <a:spcAft>
                <a:spcPts val="600"/>
              </a:spcAft>
              <a:buNone/>
            </a:pPr>
            <a:r>
              <a:rPr lang="en-US" sz="2100" dirty="0">
                <a:latin typeface="Calibri" panose="020F0502020204030204" pitchFamily="34" charset="0"/>
                <a:ea typeface="Calibri" panose="020F0502020204030204" pitchFamily="34" charset="0"/>
                <a:cs typeface="Times New Roman" panose="02020603050405020304" pitchFamily="18" charset="0"/>
              </a:rPr>
              <a:t>A</a:t>
            </a:r>
            <a:r>
              <a:rPr lang="en-US" sz="2100" b="1" dirty="0">
                <a:latin typeface="Calibri" panose="020F0502020204030204" pitchFamily="34" charset="0"/>
                <a:ea typeface="Calibri" panose="020F0502020204030204" pitchFamily="34" charset="0"/>
                <a:cs typeface="Times New Roman" panose="02020603050405020304" pitchFamily="18" charset="0"/>
              </a:rPr>
              <a:t> Health Reimbursement Arrangement (HRA</a:t>
            </a:r>
            <a:r>
              <a:rPr lang="en-US" sz="2100" dirty="0">
                <a:latin typeface="Calibri" panose="020F0502020204030204" pitchFamily="34" charset="0"/>
                <a:ea typeface="Calibri" panose="020F0502020204030204" pitchFamily="34" charset="0"/>
                <a:cs typeface="Times New Roman" panose="02020603050405020304" pitchFamily="18" charset="0"/>
              </a:rPr>
              <a:t>) is an employer-owned account into which an employer contributes funds for employees’ qualified, out-of-pocket medical and prescription services as defined by the IRS.  Money not used by the employee remains with the employer.  An HRA is available with all four VEHI health plans through 2028.</a:t>
            </a:r>
          </a:p>
          <a:p>
            <a:pPr indent="0">
              <a:spcBef>
                <a:spcPts val="0"/>
              </a:spcBef>
              <a:spcAft>
                <a:spcPts val="600"/>
              </a:spcAft>
              <a:buNone/>
            </a:pPr>
            <a:endParaRPr lang="en-US" sz="2100" dirty="0">
              <a:latin typeface="Calibri" panose="020F0502020204030204" pitchFamily="34" charset="0"/>
              <a:ea typeface="Calibri" panose="020F0502020204030204" pitchFamily="34" charset="0"/>
              <a:cs typeface="Times New Roman" panose="02020603050405020304" pitchFamily="18" charset="0"/>
            </a:endParaRPr>
          </a:p>
          <a:p>
            <a:pPr indent="0">
              <a:spcBef>
                <a:spcPts val="0"/>
              </a:spcBef>
              <a:spcAft>
                <a:spcPts val="600"/>
              </a:spcAft>
              <a:buNone/>
            </a:pPr>
            <a:r>
              <a:rPr lang="en-US" sz="2100" dirty="0">
                <a:latin typeface="Calibri" panose="020F0502020204030204" pitchFamily="34" charset="0"/>
                <a:ea typeface="Calibri" panose="020F0502020204030204" pitchFamily="34" charset="0"/>
                <a:cs typeface="Times New Roman" panose="02020603050405020304" pitchFamily="18" charset="0"/>
              </a:rPr>
              <a:t>A</a:t>
            </a:r>
            <a:r>
              <a:rPr lang="en-US" sz="2100" b="1" dirty="0">
                <a:latin typeface="Calibri" panose="020F0502020204030204" pitchFamily="34" charset="0"/>
                <a:ea typeface="Calibri" panose="020F0502020204030204" pitchFamily="34" charset="0"/>
                <a:cs typeface="Times New Roman" panose="02020603050405020304" pitchFamily="18" charset="0"/>
              </a:rPr>
              <a:t> Health Savings Account (HSA)</a:t>
            </a:r>
            <a:r>
              <a:rPr lang="en-US" sz="2100" dirty="0">
                <a:latin typeface="Calibri" panose="020F0502020204030204" pitchFamily="34" charset="0"/>
                <a:ea typeface="Calibri" panose="020F0502020204030204" pitchFamily="34" charset="0"/>
                <a:cs typeface="Times New Roman" panose="02020603050405020304" pitchFamily="18" charset="0"/>
              </a:rPr>
              <a:t> is an employee-owned</a:t>
            </a:r>
            <a:r>
              <a:rPr lang="en-US" sz="2100" b="1" dirty="0">
                <a:latin typeface="Calibri" panose="020F0502020204030204" pitchFamily="34" charset="0"/>
                <a:ea typeface="Calibri" panose="020F0502020204030204" pitchFamily="34" charset="0"/>
                <a:cs typeface="Times New Roman" panose="02020603050405020304" pitchFamily="18" charset="0"/>
              </a:rPr>
              <a:t>, </a:t>
            </a:r>
            <a:r>
              <a:rPr lang="en-US" sz="2100" dirty="0">
                <a:latin typeface="Calibri" panose="020F0502020204030204" pitchFamily="34" charset="0"/>
                <a:ea typeface="Calibri" panose="020F0502020204030204" pitchFamily="34" charset="0"/>
                <a:cs typeface="Times New Roman" panose="02020603050405020304" pitchFamily="18" charset="0"/>
              </a:rPr>
              <a:t>account used to pay for qualified, out-of-pocket medical and prescription expenses as defined by the IRS.  Money is contributed by the employer and, if desired, by the employee consistent with IRS rules.  Funds not spent remain with the employee.  The HSA is only available with the Silver CDHP through 2028.</a:t>
            </a:r>
          </a:p>
          <a:p>
            <a:pPr indent="0">
              <a:spcBef>
                <a:spcPts val="0"/>
              </a:spcBef>
              <a:spcAft>
                <a:spcPts val="600"/>
              </a:spcAft>
              <a:buNone/>
            </a:pPr>
            <a:endParaRPr lang="en-US" sz="2100" b="1" dirty="0">
              <a:effectLst/>
              <a:latin typeface="Calibri" panose="020F0502020204030204" pitchFamily="34" charset="0"/>
              <a:ea typeface="Calibri" panose="020F0502020204030204" pitchFamily="34" charset="0"/>
              <a:cs typeface="Times New Roman" panose="02020603050405020304" pitchFamily="18" charset="0"/>
            </a:endParaRPr>
          </a:p>
          <a:p>
            <a:pPr indent="0">
              <a:spcBef>
                <a:spcPts val="0"/>
              </a:spcBef>
              <a:spcAft>
                <a:spcPts val="600"/>
              </a:spcAft>
              <a:buNone/>
            </a:pPr>
            <a:r>
              <a:rPr lang="en-US" sz="2100" dirty="0">
                <a:latin typeface="Calibri" panose="020F0502020204030204" pitchFamily="34" charset="0"/>
                <a:ea typeface="Calibri" panose="020F0502020204030204" pitchFamily="34" charset="0"/>
                <a:cs typeface="Times New Roman" panose="02020603050405020304" pitchFamily="18" charset="0"/>
              </a:rPr>
              <a:t>A</a:t>
            </a:r>
            <a:r>
              <a:rPr lang="en-US" sz="2100" b="1" dirty="0">
                <a:latin typeface="Calibri" panose="020F0502020204030204" pitchFamily="34" charset="0"/>
                <a:ea typeface="Calibri" panose="020F0502020204030204" pitchFamily="34" charset="0"/>
                <a:cs typeface="Times New Roman" panose="02020603050405020304" pitchFamily="18" charset="0"/>
              </a:rPr>
              <a:t> Flexible Spending Account (FSA) </a:t>
            </a:r>
            <a:r>
              <a:rPr lang="en-US" sz="2100" dirty="0">
                <a:latin typeface="Calibri" panose="020F0502020204030204" pitchFamily="34" charset="0"/>
                <a:ea typeface="Calibri" panose="020F0502020204030204" pitchFamily="34" charset="0"/>
                <a:cs typeface="Times New Roman" panose="02020603050405020304" pitchFamily="18" charset="0"/>
              </a:rPr>
              <a:t>is money set aside by an employee, pre-tax, to pay for qualified, out-of-pocket medical, prescription, vision and dental expenses as defined by the IRS.  In most cases, if the money is not used within the contract period, the money is forfeited by the employee to the employer (“use it or lose it”). Some employers have a roll-over provision. Check with your central office to understand your options.</a:t>
            </a:r>
            <a:endParaRPr lang="en-US" sz="2100" dirty="0"/>
          </a:p>
        </p:txBody>
      </p:sp>
    </p:spTree>
    <p:extLst>
      <p:ext uri="{BB962C8B-B14F-4D97-AF65-F5344CB8AC3E}">
        <p14:creationId xmlns:p14="http://schemas.microsoft.com/office/powerpoint/2010/main" val="407750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Right Triangle 4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D9F826-4C1F-4CCB-A111-8D296D3221F8}"/>
              </a:ext>
            </a:extLst>
          </p:cNvPr>
          <p:cNvSpPr>
            <a:spLocks noGrp="1"/>
          </p:cNvSpPr>
          <p:nvPr>
            <p:ph type="title"/>
          </p:nvPr>
        </p:nvSpPr>
        <p:spPr>
          <a:xfrm>
            <a:off x="1006900" y="1188637"/>
            <a:ext cx="3141430" cy="4480726"/>
          </a:xfrm>
        </p:spPr>
        <p:txBody>
          <a:bodyPr>
            <a:normAutofit/>
          </a:bodyPr>
          <a:lstStyle/>
          <a:p>
            <a:pPr algn="r"/>
            <a:r>
              <a:rPr lang="en-US" sz="4600">
                <a:effectLst/>
                <a:latin typeface="Calibri" panose="020F0502020204030204" pitchFamily="34" charset="0"/>
                <a:ea typeface="Calibri" panose="020F0502020204030204" pitchFamily="34" charset="0"/>
                <a:cs typeface="Times New Roman" panose="02020603050405020304" pitchFamily="18" charset="0"/>
              </a:rPr>
              <a:t>Are HRAs &amp; FSAs available in 2026 with all four VEHI Plans?</a:t>
            </a:r>
            <a:endParaRPr lang="en-US" sz="4600"/>
          </a:p>
        </p:txBody>
      </p:sp>
      <p:cxnSp>
        <p:nvCxnSpPr>
          <p:cNvPr id="54" name="Straight Connector 5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9CF1C2B-C6F9-4BBA-B7B2-752767CA6529}"/>
              </a:ext>
            </a:extLst>
          </p:cNvPr>
          <p:cNvSpPr>
            <a:spLocks noGrp="1"/>
          </p:cNvSpPr>
          <p:nvPr>
            <p:ph idx="1"/>
          </p:nvPr>
        </p:nvSpPr>
        <p:spPr>
          <a:xfrm>
            <a:off x="5138928" y="1338729"/>
            <a:ext cx="4795584" cy="4180542"/>
          </a:xfrm>
        </p:spPr>
        <p:txBody>
          <a:bodyPr anchor="ctr">
            <a:normAutofit/>
          </a:bodyPr>
          <a:lstStyle/>
          <a:p>
            <a:pPr indent="0">
              <a:spcBef>
                <a:spcPts val="0"/>
              </a:spcBef>
              <a:buNone/>
            </a:pPr>
            <a:r>
              <a:rPr lang="en-US" sz="1900">
                <a:latin typeface="Calibri" panose="020F0502020204030204" pitchFamily="34" charset="0"/>
                <a:ea typeface="Calibri" panose="020F0502020204030204" pitchFamily="34" charset="0"/>
                <a:cs typeface="Times New Roman" panose="02020603050405020304" pitchFamily="18" charset="0"/>
              </a:rPr>
              <a:t>In 2026, employees are eligible for an HRA (Health Reimbursement Arrangement)  </a:t>
            </a:r>
          </a:p>
          <a:p>
            <a:pPr marR="0" indent="0">
              <a:spcBef>
                <a:spcPts val="0"/>
              </a:spcBef>
              <a:spcAft>
                <a:spcPts val="0"/>
              </a:spcAft>
              <a:buNone/>
            </a:pPr>
            <a:r>
              <a:rPr lang="en-US" sz="1900">
                <a:latin typeface="Calibri" panose="020F0502020204030204" pitchFamily="34" charset="0"/>
                <a:ea typeface="Calibri" panose="020F0502020204030204" pitchFamily="34" charset="0"/>
                <a:cs typeface="Times New Roman" panose="02020603050405020304" pitchFamily="18" charset="0"/>
              </a:rPr>
              <a:t>w</a:t>
            </a:r>
            <a:r>
              <a:rPr lang="en-US" sz="1900">
                <a:effectLst/>
                <a:latin typeface="Calibri" panose="020F0502020204030204" pitchFamily="34" charset="0"/>
                <a:ea typeface="Calibri" panose="020F0502020204030204" pitchFamily="34" charset="0"/>
                <a:cs typeface="Times New Roman" panose="02020603050405020304" pitchFamily="18" charset="0"/>
              </a:rPr>
              <a:t>ith ANY of the four VEHI plans (Platinum, Gold, Gold CDHP and Silver CDHP).</a:t>
            </a:r>
          </a:p>
          <a:p>
            <a:pPr marL="457200" marR="0">
              <a:spcBef>
                <a:spcPts val="0"/>
              </a:spcBef>
              <a:spcAft>
                <a:spcPts val="0"/>
              </a:spcAft>
            </a:pPr>
            <a:endParaRPr lang="en-US" sz="190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buNone/>
            </a:pPr>
            <a:r>
              <a:rPr lang="en-US" sz="190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spcBef>
                <a:spcPts val="0"/>
              </a:spcBef>
              <a:buNone/>
            </a:pPr>
            <a:r>
              <a:rPr lang="en-US" sz="1900">
                <a:latin typeface="Calibri" panose="020F0502020204030204" pitchFamily="34" charset="0"/>
                <a:ea typeface="Calibri" panose="020F0502020204030204" pitchFamily="34" charset="0"/>
                <a:cs typeface="Times New Roman" panose="02020603050405020304" pitchFamily="18" charset="0"/>
              </a:rPr>
              <a:t>    </a:t>
            </a:r>
            <a:r>
              <a:rPr lang="en-US" sz="1900">
                <a:effectLst/>
                <a:latin typeface="Calibri" panose="020F0502020204030204" pitchFamily="34" charset="0"/>
                <a:ea typeface="Calibri" panose="020F0502020204030204" pitchFamily="34" charset="0"/>
                <a:cs typeface="Times New Roman" panose="02020603050405020304" pitchFamily="18" charset="0"/>
              </a:rPr>
              <a:t>In 2026, employees are eligible for an FSA </a:t>
            </a:r>
            <a:r>
              <a:rPr lang="en-US" sz="1900">
                <a:latin typeface="Calibri" panose="020F0502020204030204" pitchFamily="34" charset="0"/>
                <a:ea typeface="Calibri" panose="020F0502020204030204" pitchFamily="34" charset="0"/>
                <a:cs typeface="Times New Roman" panose="02020603050405020304" pitchFamily="18" charset="0"/>
              </a:rPr>
              <a:t>    </a:t>
            </a:r>
          </a:p>
          <a:p>
            <a:pPr marL="0" marR="0" lvl="0" indent="0">
              <a:spcBef>
                <a:spcPts val="0"/>
              </a:spcBef>
              <a:buNone/>
            </a:pPr>
            <a:r>
              <a:rPr lang="en-US" sz="1900">
                <a:effectLst/>
                <a:latin typeface="Calibri" panose="020F0502020204030204" pitchFamily="34" charset="0"/>
                <a:ea typeface="Calibri" panose="020F0502020204030204" pitchFamily="34" charset="0"/>
                <a:cs typeface="Times New Roman" panose="02020603050405020304" pitchFamily="18" charset="0"/>
              </a:rPr>
              <a:t>    (Flexible Spending Account) </a:t>
            </a:r>
            <a:r>
              <a:rPr lang="en-US" sz="1900" i="1">
                <a:effectLst/>
                <a:latin typeface="Calibri" panose="020F0502020204030204" pitchFamily="34" charset="0"/>
                <a:ea typeface="Calibri" panose="020F0502020204030204" pitchFamily="34" charset="0"/>
                <a:cs typeface="Times New Roman" panose="02020603050405020304" pitchFamily="18" charset="0"/>
              </a:rPr>
              <a:t>if permitted by   </a:t>
            </a:r>
          </a:p>
          <a:p>
            <a:pPr marL="0" marR="0" lvl="0" indent="0">
              <a:spcBef>
                <a:spcPts val="0"/>
              </a:spcBef>
              <a:buNone/>
            </a:pPr>
            <a:r>
              <a:rPr lang="en-US" sz="1900" i="1">
                <a:latin typeface="Calibri" panose="020F0502020204030204" pitchFamily="34" charset="0"/>
                <a:ea typeface="Calibri" panose="020F0502020204030204" pitchFamily="34" charset="0"/>
                <a:cs typeface="Times New Roman" panose="02020603050405020304" pitchFamily="18" charset="0"/>
              </a:rPr>
              <a:t>    </a:t>
            </a:r>
            <a:r>
              <a:rPr lang="en-US" sz="1900" i="1">
                <a:effectLst/>
                <a:latin typeface="Calibri" panose="020F0502020204030204" pitchFamily="34" charset="0"/>
                <a:ea typeface="Calibri" panose="020F0502020204030204" pitchFamily="34" charset="0"/>
                <a:cs typeface="Times New Roman" panose="02020603050405020304" pitchFamily="18" charset="0"/>
              </a:rPr>
              <a:t>their local collective bargaining agreement </a:t>
            </a:r>
          </a:p>
          <a:p>
            <a:pPr marL="0" marR="0" lvl="0" indent="0">
              <a:spcBef>
                <a:spcPts val="0"/>
              </a:spcBef>
              <a:buNone/>
            </a:pPr>
            <a:r>
              <a:rPr lang="en-US" sz="1900" i="1">
                <a:latin typeface="Calibri" panose="020F0502020204030204" pitchFamily="34" charset="0"/>
                <a:ea typeface="Calibri" panose="020F0502020204030204" pitchFamily="34" charset="0"/>
                <a:cs typeface="Times New Roman" panose="02020603050405020304" pitchFamily="18" charset="0"/>
              </a:rPr>
              <a:t>    </a:t>
            </a:r>
            <a:r>
              <a:rPr lang="en-US" sz="1900" i="1">
                <a:effectLst/>
                <a:latin typeface="Calibri" panose="020F0502020204030204" pitchFamily="34" charset="0"/>
                <a:ea typeface="Calibri" panose="020F0502020204030204" pitchFamily="34" charset="0"/>
                <a:cs typeface="Times New Roman" panose="02020603050405020304" pitchFamily="18" charset="0"/>
              </a:rPr>
              <a:t>or school district policies</a:t>
            </a:r>
            <a:r>
              <a:rPr lang="en-US" sz="1900">
                <a:effectLst/>
                <a:latin typeface="Calibri" panose="020F0502020204030204" pitchFamily="34" charset="0"/>
                <a:ea typeface="Calibri" panose="020F0502020204030204" pitchFamily="34" charset="0"/>
                <a:cs typeface="Times New Roman" panose="02020603050405020304" pitchFamily="18" charset="0"/>
              </a:rPr>
              <a:t>, AND if they do    </a:t>
            </a:r>
          </a:p>
          <a:p>
            <a:pPr marL="0" marR="0" lvl="0" indent="0">
              <a:spcBef>
                <a:spcPts val="0"/>
              </a:spcBef>
              <a:buNone/>
            </a:pPr>
            <a:r>
              <a:rPr lang="en-US" sz="1900">
                <a:latin typeface="Calibri" panose="020F0502020204030204" pitchFamily="34" charset="0"/>
                <a:ea typeface="Calibri" panose="020F0502020204030204" pitchFamily="34" charset="0"/>
                <a:cs typeface="Times New Roman" panose="02020603050405020304" pitchFamily="18" charset="0"/>
              </a:rPr>
              <a:t>    </a:t>
            </a:r>
            <a:r>
              <a:rPr lang="en-US" sz="1900">
                <a:effectLst/>
                <a:latin typeface="Calibri" panose="020F0502020204030204" pitchFamily="34" charset="0"/>
                <a:ea typeface="Calibri" panose="020F0502020204030204" pitchFamily="34" charset="0"/>
                <a:cs typeface="Times New Roman" panose="02020603050405020304" pitchFamily="18" charset="0"/>
              </a:rPr>
              <a:t>not elect an HSA with the Silver CDHP.   </a:t>
            </a:r>
          </a:p>
          <a:p>
            <a:pPr marL="0" marR="0" lvl="0" indent="0">
              <a:spcBef>
                <a:spcPts val="0"/>
              </a:spcBef>
              <a:buNone/>
            </a:pPr>
            <a:r>
              <a:rPr lang="en-US" sz="1900">
                <a:latin typeface="Calibri" panose="020F0502020204030204" pitchFamily="34" charset="0"/>
                <a:ea typeface="Calibri" panose="020F0502020204030204" pitchFamily="34" charset="0"/>
                <a:cs typeface="Times New Roman" panose="02020603050405020304" pitchFamily="18" charset="0"/>
              </a:rPr>
              <a:t>    </a:t>
            </a:r>
            <a:r>
              <a:rPr lang="en-US" sz="1900">
                <a:effectLst/>
                <a:latin typeface="Calibri" panose="020F0502020204030204" pitchFamily="34" charset="0"/>
                <a:ea typeface="Calibri" panose="020F0502020204030204" pitchFamily="34" charset="0"/>
                <a:cs typeface="Times New Roman" panose="02020603050405020304" pitchFamily="18" charset="0"/>
              </a:rPr>
              <a:t>(</a:t>
            </a:r>
            <a:r>
              <a:rPr lang="en-US" sz="1900">
                <a:latin typeface="Calibri" panose="020F0502020204030204" pitchFamily="34" charset="0"/>
                <a:ea typeface="Calibri" panose="020F0502020204030204" pitchFamily="34" charset="0"/>
                <a:cs typeface="Times New Roman" panose="02020603050405020304" pitchFamily="18" charset="0"/>
              </a:rPr>
              <a:t>Only a Limited-Purpose FSA can be paired              </a:t>
            </a:r>
          </a:p>
          <a:p>
            <a:pPr marL="0" marR="0" lvl="0" indent="0">
              <a:spcBef>
                <a:spcPts val="0"/>
              </a:spcBef>
              <a:buNone/>
            </a:pPr>
            <a:r>
              <a:rPr lang="en-US" sz="1900">
                <a:latin typeface="Calibri" panose="020F0502020204030204" pitchFamily="34" charset="0"/>
                <a:ea typeface="Calibri" panose="020F0502020204030204" pitchFamily="34" charset="0"/>
                <a:cs typeface="Times New Roman" panose="02020603050405020304" pitchFamily="18" charset="0"/>
              </a:rPr>
              <a:t>     with</a:t>
            </a:r>
            <a:r>
              <a:rPr lang="en-US" sz="1900">
                <a:effectLst/>
                <a:latin typeface="Calibri" panose="020F0502020204030204" pitchFamily="34" charset="0"/>
                <a:ea typeface="Calibri" panose="020F0502020204030204" pitchFamily="34" charset="0"/>
                <a:cs typeface="Times New Roman" panose="02020603050405020304" pitchFamily="18" charset="0"/>
              </a:rPr>
              <a:t> an HSA.)</a:t>
            </a:r>
          </a:p>
          <a:p>
            <a:endParaRPr lang="en-US" sz="1900" dirty="0"/>
          </a:p>
        </p:txBody>
      </p:sp>
    </p:spTree>
    <p:extLst>
      <p:ext uri="{BB962C8B-B14F-4D97-AF65-F5344CB8AC3E}">
        <p14:creationId xmlns:p14="http://schemas.microsoft.com/office/powerpoint/2010/main" val="296774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Shape 6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Right Triangle 6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C37206-5D67-4780-90C8-262CD8AF2B00}"/>
              </a:ext>
            </a:extLst>
          </p:cNvPr>
          <p:cNvSpPr>
            <a:spLocks noGrp="1"/>
          </p:cNvSpPr>
          <p:nvPr>
            <p:ph type="title"/>
          </p:nvPr>
        </p:nvSpPr>
        <p:spPr>
          <a:xfrm>
            <a:off x="1006900" y="1188637"/>
            <a:ext cx="3141430" cy="4480726"/>
          </a:xfrm>
        </p:spPr>
        <p:txBody>
          <a:bodyPr>
            <a:normAutofit/>
          </a:bodyPr>
          <a:lstStyle/>
          <a:p>
            <a:pPr algn="r"/>
            <a:r>
              <a:rPr lang="en-US" sz="4100" b="1"/>
              <a:t>Can I elect a Health Savings Account (HSA) in 2026?</a:t>
            </a:r>
            <a:br>
              <a:rPr lang="en-US" sz="4100" b="1"/>
            </a:br>
            <a:endParaRPr lang="en-US" sz="4100" b="1"/>
          </a:p>
        </p:txBody>
      </p:sp>
      <p:cxnSp>
        <p:nvCxnSpPr>
          <p:cNvPr id="69" name="Straight Connector 6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2" name="Content Placeholder 2">
            <a:extLst>
              <a:ext uri="{FF2B5EF4-FFF2-40B4-BE49-F238E27FC236}">
                <a16:creationId xmlns:a16="http://schemas.microsoft.com/office/drawing/2014/main" id="{D9AE061D-A7E8-4B0D-AE2B-E114FB2DD38D}"/>
              </a:ext>
            </a:extLst>
          </p:cNvPr>
          <p:cNvSpPr>
            <a:spLocks noGrp="1"/>
          </p:cNvSpPr>
          <p:nvPr>
            <p:ph idx="1"/>
          </p:nvPr>
        </p:nvSpPr>
        <p:spPr>
          <a:xfrm>
            <a:off x="5138928" y="1338729"/>
            <a:ext cx="4795584" cy="4180542"/>
          </a:xfrm>
        </p:spPr>
        <p:txBody>
          <a:bodyPr anchor="ctr">
            <a:normAutofit/>
          </a:bodyPr>
          <a:lstStyle/>
          <a:p>
            <a:pPr marR="0" indent="0">
              <a:spcBef>
                <a:spcPts val="0"/>
              </a:spcBef>
              <a:spcAft>
                <a:spcPts val="800"/>
              </a:spcAft>
              <a:buNone/>
            </a:pPr>
            <a:r>
              <a:rPr lang="en-US" sz="1700">
                <a:effectLst/>
                <a:latin typeface="Calibri" panose="020F0502020204030204" pitchFamily="34" charset="0"/>
                <a:ea typeface="Calibri" panose="020F0502020204030204" pitchFamily="34" charset="0"/>
                <a:cs typeface="Calibri" panose="020F0502020204030204" pitchFamily="34" charset="0"/>
              </a:rPr>
              <a:t>Yes.  </a:t>
            </a:r>
            <a:r>
              <a:rPr lang="en-US" sz="1700">
                <a:latin typeface="Calibri" panose="020F0502020204030204" pitchFamily="34" charset="0"/>
                <a:ea typeface="Calibri" panose="020F0502020204030204" pitchFamily="34" charset="0"/>
                <a:cs typeface="Calibri" panose="020F0502020204030204" pitchFamily="34" charset="0"/>
              </a:rPr>
              <a:t>Employees can elect an HSA, only if they choose the Silver CDHP.  On the Silver CDHP, employees can accept HSA contributions from the employer and can make their own pre-tax HSA contributions from their paycheck if they choose to.</a:t>
            </a:r>
          </a:p>
          <a:p>
            <a:pPr marL="0" marR="0" lvl="0" indent="0">
              <a:spcBef>
                <a:spcPts val="0"/>
              </a:spcBef>
              <a:spcAft>
                <a:spcPts val="800"/>
              </a:spcAft>
              <a:buNone/>
            </a:pPr>
            <a:r>
              <a:rPr lang="en-US" sz="1700">
                <a:latin typeface="Calibri" panose="020F0502020204030204" pitchFamily="34" charset="0"/>
                <a:ea typeface="Calibri" panose="020F0502020204030204" pitchFamily="34" charset="0"/>
                <a:cs typeface="Calibri" panose="020F0502020204030204" pitchFamily="34" charset="0"/>
              </a:rPr>
              <a:t>	</a:t>
            </a:r>
          </a:p>
          <a:p>
            <a:pPr marL="0" marR="0" lvl="0" indent="0">
              <a:spcBef>
                <a:spcPts val="0"/>
              </a:spcBef>
              <a:spcAft>
                <a:spcPts val="800"/>
              </a:spcAft>
              <a:buNone/>
            </a:pPr>
            <a:r>
              <a:rPr lang="en-US" sz="1700">
                <a:effectLst/>
                <a:latin typeface="Calibri" panose="020F0502020204030204" pitchFamily="34" charset="0"/>
                <a:ea typeface="Calibri" panose="020F0502020204030204" pitchFamily="34" charset="0"/>
                <a:cs typeface="Calibri" panose="020F0502020204030204" pitchFamily="34" charset="0"/>
              </a:rPr>
              <a:t>Only the HRA is a</a:t>
            </a:r>
            <a:r>
              <a:rPr lang="en-US" sz="1700">
                <a:latin typeface="Calibri" panose="020F0502020204030204" pitchFamily="34" charset="0"/>
                <a:ea typeface="Calibri" panose="020F0502020204030204" pitchFamily="34" charset="0"/>
                <a:cs typeface="Calibri" panose="020F0502020204030204" pitchFamily="34" charset="0"/>
              </a:rPr>
              <a:t>vailable on the other three plans:</a:t>
            </a:r>
            <a:endParaRPr lang="en-US" sz="1700">
              <a:effectLst/>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en-US" sz="1700">
                <a:effectLst/>
                <a:latin typeface="Calibri" panose="020F0502020204030204" pitchFamily="34" charset="0"/>
                <a:ea typeface="Calibri" panose="020F0502020204030204" pitchFamily="34" charset="0"/>
                <a:cs typeface="Calibri" panose="020F0502020204030204" pitchFamily="34" charset="0"/>
              </a:rPr>
              <a:t>Platinum (non-CDHP) – HRA only</a:t>
            </a:r>
          </a:p>
          <a:p>
            <a:pPr>
              <a:spcBef>
                <a:spcPts val="0"/>
              </a:spcBef>
            </a:pPr>
            <a:r>
              <a:rPr lang="en-US" sz="1700">
                <a:effectLst/>
                <a:latin typeface="Calibri" panose="020F0502020204030204" pitchFamily="34" charset="0"/>
                <a:ea typeface="Calibri" panose="020F0502020204030204" pitchFamily="34" charset="0"/>
                <a:cs typeface="Calibri" panose="020F0502020204030204" pitchFamily="34" charset="0"/>
              </a:rPr>
              <a:t>Gold (non-CDHP) – HRA only</a:t>
            </a:r>
          </a:p>
          <a:p>
            <a:pPr>
              <a:spcBef>
                <a:spcPts val="0"/>
              </a:spcBef>
              <a:spcAft>
                <a:spcPts val="800"/>
              </a:spcAft>
            </a:pPr>
            <a:r>
              <a:rPr lang="en-US" sz="1700">
                <a:effectLst/>
                <a:latin typeface="Calibri" panose="020F0502020204030204" pitchFamily="34" charset="0"/>
                <a:ea typeface="Calibri" panose="020F0502020204030204" pitchFamily="34" charset="0"/>
                <a:cs typeface="Calibri" panose="020F0502020204030204" pitchFamily="34" charset="0"/>
              </a:rPr>
              <a:t>Gold CDHP – HRA only</a:t>
            </a:r>
          </a:p>
          <a:p>
            <a:pPr>
              <a:spcBef>
                <a:spcPts val="0"/>
              </a:spcBef>
              <a:spcAft>
                <a:spcPts val="800"/>
              </a:spcAft>
            </a:pPr>
            <a:endParaRPr lang="en-US" sz="170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spcAft>
                <a:spcPts val="800"/>
              </a:spcAft>
              <a:buNone/>
            </a:pPr>
            <a:r>
              <a:rPr lang="en-US" sz="1700">
                <a:effectLst/>
                <a:latin typeface="Calibri" panose="020F0502020204030204" pitchFamily="34" charset="0"/>
                <a:ea typeface="Calibri" panose="020F0502020204030204" pitchFamily="34" charset="0"/>
                <a:cs typeface="Calibri" panose="020F0502020204030204" pitchFamily="34" charset="0"/>
              </a:rPr>
              <a:t>You will learn more about HSAs (and </a:t>
            </a:r>
            <a:r>
              <a:rPr lang="en-US" sz="1700">
                <a:latin typeface="Calibri" panose="020F0502020204030204" pitchFamily="34" charset="0"/>
                <a:ea typeface="Calibri" panose="020F0502020204030204" pitchFamily="34" charset="0"/>
                <a:cs typeface="Calibri" panose="020F0502020204030204" pitchFamily="34" charset="0"/>
              </a:rPr>
              <a:t>HRAs) </a:t>
            </a:r>
            <a:r>
              <a:rPr lang="en-US" sz="1700">
                <a:effectLst/>
                <a:latin typeface="Calibri" panose="020F0502020204030204" pitchFamily="34" charset="0"/>
                <a:ea typeface="Calibri" panose="020F0502020204030204" pitchFamily="34" charset="0"/>
                <a:cs typeface="Calibri" panose="020F0502020204030204" pitchFamily="34" charset="0"/>
              </a:rPr>
              <a:t>later in this presentation.</a:t>
            </a:r>
          </a:p>
          <a:p>
            <a:endParaRPr lang="en-US" sz="1700"/>
          </a:p>
        </p:txBody>
      </p:sp>
    </p:spTree>
    <p:extLst>
      <p:ext uri="{BB962C8B-B14F-4D97-AF65-F5344CB8AC3E}">
        <p14:creationId xmlns:p14="http://schemas.microsoft.com/office/powerpoint/2010/main" val="155431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Right Triangle 53">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D8D562DA-81B1-F02F-D727-E47B2934B431}"/>
              </a:ext>
            </a:extLst>
          </p:cNvPr>
          <p:cNvSpPr txBox="1">
            <a:spLocks/>
          </p:cNvSpPr>
          <p:nvPr/>
        </p:nvSpPr>
        <p:spPr>
          <a:xfrm>
            <a:off x="1006900" y="1188637"/>
            <a:ext cx="3141430" cy="448072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r">
              <a:spcBef>
                <a:spcPct val="0"/>
              </a:spcBef>
              <a:spcAft>
                <a:spcPts val="600"/>
              </a:spcAft>
              <a:buNone/>
            </a:pPr>
            <a:endParaRPr lang="en-US" sz="4600" kern="1200">
              <a:solidFill>
                <a:schemeClr val="tx1"/>
              </a:solidFill>
              <a:latin typeface="+mj-lt"/>
              <a:ea typeface="+mj-ea"/>
              <a:cs typeface="+mj-cs"/>
            </a:endParaRPr>
          </a:p>
          <a:p>
            <a:pPr indent="0" algn="r">
              <a:spcBef>
                <a:spcPct val="0"/>
              </a:spcBef>
              <a:spcAft>
                <a:spcPts val="600"/>
              </a:spcAft>
              <a:buNone/>
            </a:pPr>
            <a:r>
              <a:rPr lang="en-US" sz="4600" kern="1200">
                <a:solidFill>
                  <a:schemeClr val="tx1"/>
                </a:solidFill>
                <a:latin typeface="+mj-lt"/>
                <a:ea typeface="+mj-ea"/>
                <a:cs typeface="+mj-cs"/>
              </a:rPr>
              <a:t>Will I have access to a debit card on the HRA or HSA?</a:t>
            </a:r>
          </a:p>
          <a:p>
            <a:pPr marL="0" indent="0" algn="r">
              <a:spcBef>
                <a:spcPct val="0"/>
              </a:spcBef>
              <a:spcAft>
                <a:spcPts val="600"/>
              </a:spcAft>
              <a:buNone/>
            </a:pPr>
            <a:endParaRPr lang="en-US" sz="4600" kern="1200">
              <a:solidFill>
                <a:schemeClr val="tx1"/>
              </a:solidFill>
              <a:latin typeface="+mj-lt"/>
              <a:ea typeface="+mj-ea"/>
              <a:cs typeface="+mj-cs"/>
            </a:endParaRPr>
          </a:p>
        </p:txBody>
      </p:sp>
      <p:cxnSp>
        <p:nvCxnSpPr>
          <p:cNvPr id="58" name="Straight Connector 57">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A70E46E-0F03-4885-8A53-9D8856D76BF2}"/>
              </a:ext>
            </a:extLst>
          </p:cNvPr>
          <p:cNvSpPr>
            <a:spLocks noGrp="1"/>
          </p:cNvSpPr>
          <p:nvPr>
            <p:ph idx="1"/>
          </p:nvPr>
        </p:nvSpPr>
        <p:spPr>
          <a:xfrm>
            <a:off x="5138928" y="1338729"/>
            <a:ext cx="4795584" cy="4180542"/>
          </a:xfrm>
        </p:spPr>
        <p:txBody>
          <a:bodyPr vert="horz" lIns="91440" tIns="45720" rIns="91440" bIns="45720" rtlCol="0" anchor="ctr">
            <a:normAutofit/>
          </a:bodyPr>
          <a:lstStyle/>
          <a:p>
            <a:pPr marR="0">
              <a:spcBef>
                <a:spcPts val="0"/>
              </a:spcBef>
              <a:spcAft>
                <a:spcPts val="0"/>
              </a:spcAft>
            </a:pPr>
            <a:endParaRPr lang="en-US" sz="2200" b="1">
              <a:effectLst/>
            </a:endParaRPr>
          </a:p>
          <a:p>
            <a:pPr marR="0">
              <a:spcBef>
                <a:spcPts val="0"/>
              </a:spcBef>
              <a:spcAft>
                <a:spcPts val="0"/>
              </a:spcAft>
            </a:pPr>
            <a:r>
              <a:rPr lang="en-US" sz="2200" b="1">
                <a:effectLst/>
              </a:rPr>
              <a:t>On the HRA You will have access to:</a:t>
            </a:r>
          </a:p>
          <a:p>
            <a:pPr marR="0">
              <a:spcBef>
                <a:spcPts val="0"/>
              </a:spcBef>
              <a:spcAft>
                <a:spcPts val="0"/>
              </a:spcAft>
            </a:pPr>
            <a:endParaRPr lang="en-US" sz="2200">
              <a:effectLst/>
            </a:endParaRPr>
          </a:p>
          <a:p>
            <a:pPr marL="0" marR="0" lvl="0">
              <a:spcBef>
                <a:spcPts val="0"/>
              </a:spcBef>
              <a:spcAft>
                <a:spcPts val="0"/>
              </a:spcAft>
            </a:pPr>
            <a:r>
              <a:rPr lang="en-US" sz="2200"/>
              <a:t>A </a:t>
            </a:r>
            <a:r>
              <a:rPr lang="en-US" sz="2200" u="sng"/>
              <a:t>d</a:t>
            </a:r>
            <a:r>
              <a:rPr lang="en-US" sz="2200" u="sng">
                <a:effectLst/>
              </a:rPr>
              <a:t>ebit card </a:t>
            </a:r>
            <a:r>
              <a:rPr lang="en-US" sz="2200">
                <a:effectLst/>
              </a:rPr>
              <a:t>for Rx expenses and</a:t>
            </a:r>
            <a:r>
              <a:rPr lang="en-US" sz="2200"/>
              <a:t> will have the </a:t>
            </a:r>
            <a:r>
              <a:rPr lang="en-US" sz="2200" u="sng"/>
              <a:t>a</a:t>
            </a:r>
            <a:r>
              <a:rPr lang="en-US" sz="2200" u="sng">
                <a:effectLst/>
              </a:rPr>
              <a:t>uto-pay to </a:t>
            </a:r>
            <a:r>
              <a:rPr lang="en-US" sz="2200">
                <a:effectLst/>
              </a:rPr>
              <a:t>providers</a:t>
            </a:r>
            <a:r>
              <a:rPr lang="en-US" sz="2200"/>
              <a:t> feature </a:t>
            </a:r>
            <a:r>
              <a:rPr lang="en-US" sz="2200">
                <a:effectLst/>
              </a:rPr>
              <a:t>to pay medical claims.</a:t>
            </a:r>
            <a:r>
              <a:rPr lang="en-US" sz="2200"/>
              <a:t>  </a:t>
            </a:r>
          </a:p>
          <a:p>
            <a:pPr marL="0" marR="0" lvl="0">
              <a:spcBef>
                <a:spcPts val="0"/>
              </a:spcBef>
              <a:spcAft>
                <a:spcPts val="0"/>
              </a:spcAft>
            </a:pPr>
            <a:endParaRPr lang="en-US" sz="2200"/>
          </a:p>
          <a:p>
            <a:pPr marR="0">
              <a:spcBef>
                <a:spcPts val="0"/>
              </a:spcBef>
              <a:spcAft>
                <a:spcPts val="0"/>
              </a:spcAft>
            </a:pPr>
            <a:r>
              <a:rPr lang="en-US" sz="2200" b="1"/>
              <a:t>With the HSA you will have access to: </a:t>
            </a:r>
          </a:p>
          <a:p>
            <a:pPr marR="0">
              <a:spcBef>
                <a:spcPts val="0"/>
              </a:spcBef>
              <a:spcAft>
                <a:spcPts val="0"/>
              </a:spcAft>
            </a:pPr>
            <a:endParaRPr lang="en-US" sz="2200"/>
          </a:p>
          <a:p>
            <a:pPr marR="0">
              <a:spcBef>
                <a:spcPts val="0"/>
              </a:spcBef>
              <a:spcAft>
                <a:spcPts val="0"/>
              </a:spcAft>
            </a:pPr>
            <a:r>
              <a:rPr lang="en-US" sz="2200"/>
              <a:t>A </a:t>
            </a:r>
            <a:r>
              <a:rPr lang="en-US" sz="2200" u="sng"/>
              <a:t>debit card</a:t>
            </a:r>
            <a:r>
              <a:rPr lang="en-US" sz="2200"/>
              <a:t> for qualified medical and Rx expenses.  Check with your HSA provider to learn how to pay for medical services.</a:t>
            </a:r>
          </a:p>
          <a:p>
            <a:pPr marR="0">
              <a:spcBef>
                <a:spcPts val="0"/>
              </a:spcBef>
              <a:spcAft>
                <a:spcPts val="0"/>
              </a:spcAft>
            </a:pPr>
            <a:endParaRPr lang="en-US" sz="2200" b="1"/>
          </a:p>
          <a:p>
            <a:pPr marL="0" marR="0" lvl="0">
              <a:spcBef>
                <a:spcPts val="0"/>
              </a:spcBef>
              <a:spcAft>
                <a:spcPts val="0"/>
              </a:spcAft>
            </a:pPr>
            <a:endParaRPr lang="en-US" sz="2200"/>
          </a:p>
          <a:p>
            <a:pPr marL="0"/>
            <a:endParaRPr lang="en-US" sz="2200"/>
          </a:p>
        </p:txBody>
      </p:sp>
    </p:spTree>
    <p:extLst>
      <p:ext uri="{BB962C8B-B14F-4D97-AF65-F5344CB8AC3E}">
        <p14:creationId xmlns:p14="http://schemas.microsoft.com/office/powerpoint/2010/main" val="646897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Dollar">
            <a:extLst>
              <a:ext uri="{FF2B5EF4-FFF2-40B4-BE49-F238E27FC236}">
                <a16:creationId xmlns:a16="http://schemas.microsoft.com/office/drawing/2014/main" id="{E9DA355D-D2B0-4E73-868B-4CCED1856BA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24" name="Freeform: Shape 23">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ight Triangle 2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232486-FBF6-4CF1-BEB3-E65D81AEE4FE}"/>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5400" kern="1200" dirty="0">
                <a:solidFill>
                  <a:schemeClr val="tx1"/>
                </a:solidFill>
                <a:latin typeface="+mj-lt"/>
                <a:ea typeface="+mj-ea"/>
                <a:cs typeface="+mj-cs"/>
              </a:rPr>
              <a:t>Let’s talk about money – premium and out-of-pocket (OOP) costs</a:t>
            </a:r>
          </a:p>
        </p:txBody>
      </p:sp>
    </p:spTree>
    <p:extLst>
      <p:ext uri="{BB962C8B-B14F-4D97-AF65-F5344CB8AC3E}">
        <p14:creationId xmlns:p14="http://schemas.microsoft.com/office/powerpoint/2010/main" val="3763768717"/>
      </p:ext>
    </p:extLst>
  </p:cSld>
  <p:clrMapOvr>
    <a:masterClrMapping/>
  </p:clrMapOvr>
</p:sld>
</file>

<file path=ppt/theme/theme1.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8A8725B3EF6E4AB2119A1DC3E64BD6" ma:contentTypeVersion="8" ma:contentTypeDescription="Create a new document." ma:contentTypeScope="" ma:versionID="3e9bdbd6f660ee1270a1b4ad95c019eb">
  <xsd:schema xmlns:xsd="http://www.w3.org/2001/XMLSchema" xmlns:xs="http://www.w3.org/2001/XMLSchema" xmlns:p="http://schemas.microsoft.com/office/2006/metadata/properties" xmlns:ns2="48357294-e7f8-4467-984f-c1e7d398ad96" targetNamespace="http://schemas.microsoft.com/office/2006/metadata/properties" ma:root="true" ma:fieldsID="d8a7604bc07023693273e055b8f7b7e1" ns2:_="">
    <xsd:import namespace="48357294-e7f8-4467-984f-c1e7d398ad9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57294-e7f8-4467-984f-c1e7d398ad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38ED3E-0F9F-40FD-8D89-535C09A28479}">
  <ds:schemaRefs>
    <ds:schemaRef ds:uri="http://schemas.microsoft.com/sharepoint/v3/contenttype/forms"/>
  </ds:schemaRefs>
</ds:datastoreItem>
</file>

<file path=customXml/itemProps2.xml><?xml version="1.0" encoding="utf-8"?>
<ds:datastoreItem xmlns:ds="http://schemas.openxmlformats.org/officeDocument/2006/customXml" ds:itemID="{24A98860-88A9-4908-99A3-81B791A73204}">
  <ds:schemaRefs>
    <ds:schemaRef ds:uri="http://schemas.microsoft.com/office/2006/metadata/properties"/>
    <ds:schemaRef ds:uri="http://purl.org/dc/terms/"/>
    <ds:schemaRef ds:uri="48357294-e7f8-4467-984f-c1e7d398ad96"/>
    <ds:schemaRef ds:uri="http://www.w3.org/XML/1998/namespace"/>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22B7DE3D-7E33-402C-B4C8-E48C43360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357294-e7f8-4467-984f-c1e7d398ad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TM10001115[[fn=Parcel]]</Template>
  <TotalTime>15668</TotalTime>
  <Words>3675</Words>
  <Application>Microsoft Office PowerPoint</Application>
  <PresentationFormat>Widescreen</PresentationFormat>
  <Paragraphs>281</Paragraphs>
  <Slides>47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Calibri Light</vt:lpstr>
      <vt:lpstr>Wingdings</vt:lpstr>
      <vt:lpstr>Office Theme</vt:lpstr>
      <vt:lpstr>VEHI Presentation Open Enrollment 2026</vt:lpstr>
      <vt:lpstr>I have VEHI coverage now.   Do I have to change plans in 2026?</vt:lpstr>
      <vt:lpstr>Are VEHI Plans changing in 2026?</vt:lpstr>
      <vt:lpstr>Coverage Eligibility Requirements &amp; Employer Contributions  for Part-Time Employees</vt:lpstr>
      <vt:lpstr>Remind me: What is an HRA, HSA &amp; FSA?</vt:lpstr>
      <vt:lpstr>Are HRAs &amp; FSAs available in 2026 with all four VEHI Plans?</vt:lpstr>
      <vt:lpstr>Can I elect a Health Savings Account (HSA) in 2026? </vt:lpstr>
      <vt:lpstr>PowerPoint Presentation</vt:lpstr>
      <vt:lpstr>Let’s talk about money – premium and out-of-pocket (OOP) costs</vt:lpstr>
      <vt:lpstr>   Lowest Overall Cost Exposure for School Employees in 2026   </vt:lpstr>
      <vt:lpstr>Employer &amp; Employee Premium Payments for Licensed Staff </vt:lpstr>
      <vt:lpstr>Premium Payment Formula for Licensed Staff</vt:lpstr>
      <vt:lpstr>More on Premium Payment Formula for Licensed Staff</vt:lpstr>
      <vt:lpstr>Employer &amp; Employee Premium Payments for Non-Licensed Staff </vt:lpstr>
      <vt:lpstr>Employer &amp; Employee Premium Payment Formula for Non-Licensed Staff</vt:lpstr>
      <vt:lpstr>Employer &amp; Employee Out-of-Pocket (OOP) Costs for Licensed Staff</vt:lpstr>
      <vt:lpstr>Employer OOP Funding in the: Gold CDHP with an HRA for Licensed Staff</vt:lpstr>
      <vt:lpstr>Employer OOP Funding in the: Silver CDHP with an HRA for Licensed Staff</vt:lpstr>
      <vt:lpstr>Employer OOP Funding in the: Silver CDHP with an HSA for Licensed Staff</vt:lpstr>
      <vt:lpstr>Employer OOP Funding in the: Platinum Plan [non-CDHP] with an HRA for Licensed Staff</vt:lpstr>
      <vt:lpstr>Employer OOP Funding in the: Gold Plan [non-CDHP] with an HRA for Licensed Staff</vt:lpstr>
      <vt:lpstr>Employer &amp; Employee Out-of-Pocket (OOP) Costs for Non-Licensed Staff</vt:lpstr>
      <vt:lpstr>Employer OOP Funding in the Gold CDHP with an HRA for Non-Licensed Staff</vt:lpstr>
      <vt:lpstr>Employer OOP Funding in the Silver CDHP with an HRA for Non-Licensed Staff</vt:lpstr>
      <vt:lpstr>Employer OOP Funding in the Silver CDHP with an HSA for Non-Licensed Staff</vt:lpstr>
      <vt:lpstr>Employer OOP Funding in the Platinum Plan  [non-CDHP] with an HRA for Non-Licensed Staff</vt:lpstr>
      <vt:lpstr>Employer OOP Funding in the Gold Plan  [non-CDHP]  with an HRA  for Non-Licensed Staff</vt:lpstr>
      <vt:lpstr>Maximum Financial Exposure</vt:lpstr>
      <vt:lpstr>Maximum Financial Exposure (MFE)</vt:lpstr>
      <vt:lpstr>MFE for Licensed Educators in FY26 (if they “max out” their OOP costs)  </vt:lpstr>
      <vt:lpstr>MFE for Licensed Educators in FY26 (if they “max out” their OOP costs) </vt:lpstr>
      <vt:lpstr>MFE for Licensed Educators in FY26 (if they “max out” their OOP costs) </vt:lpstr>
      <vt:lpstr>MFE for Licensed Educators in FY26 (if they “max out” their OOP costs) </vt:lpstr>
      <vt:lpstr>Where can licensed educators find more information on MFE and other insurance costs?</vt:lpstr>
      <vt:lpstr>  Why VEHI can’t produce the same MFE Slides for Non-Licensed Staff </vt:lpstr>
      <vt:lpstr>  Know the Eligibility Rules for  HSAs &amp; HRAs  (It really matters.)</vt:lpstr>
      <vt:lpstr>Spouses:   *Marriage *Domestic       Partners   *Civil Unions</vt:lpstr>
      <vt:lpstr>Under IRS Rules:   Not Every Employee Can Contribute to or Receive an Employer Contribution to a Health Savings Account (HSA)</vt:lpstr>
      <vt:lpstr>HSAs &amp; Adult Children  Under federal law, your adult children, ages 19-26, can be enrolled in your VEHI Plan.   But IRS rules say:  HSA funds can be used to pay medical bills for your children 19- to 23-years-old only if...   </vt:lpstr>
      <vt:lpstr>What about HSAs Funds &amp; Adult Children, Ages 24 to 26?  HSAs can be used to cover medical bills for your 24- to 26 year-old children only if…</vt:lpstr>
      <vt:lpstr>Before you choose an HSA for 2026...</vt:lpstr>
      <vt:lpstr>Before you choose an HSA for 2026...</vt:lpstr>
      <vt:lpstr>One more thing about HSAs....</vt:lpstr>
      <vt:lpstr>If you choose an HRA for 2026...</vt:lpstr>
      <vt:lpstr>One More Thing:  Before you choose an HSA for 2026...</vt:lpstr>
      <vt:lpstr>What are the benefits of an HSA...</vt:lpstr>
      <vt:lpstr>Where can you learn more about IRS rules for an HRA &amp; HSA?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VT-NEA Uniserv Director Presentation  What public school employees should know about the 2019 Statewide Health Care Bargaining Decision when choosing a VEHI Health Insurance Plan for 2021</dc:title>
  <dc:creator>Mark Hage</dc:creator>
  <cp:lastModifiedBy>Bobby-Jo Salls</cp:lastModifiedBy>
  <cp:revision>70</cp:revision>
  <cp:lastPrinted>2021-10-13T11:35:36Z</cp:lastPrinted>
  <dcterms:created xsi:type="dcterms:W3CDTF">2020-10-07T19:54:26Z</dcterms:created>
  <dcterms:modified xsi:type="dcterms:W3CDTF">2025-10-17T18:40:34Z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0x010100E18A8725B3EF6E4AB2119A1DC3E64BD6</vt:lpwstr>
  </property>
  <property fmtid="{D5CDD505-2E9C-101B-9397-08002B2CF9AE}" pid="3" name="Order">
    <vt:r8>263600</vt:r8>
  </property>
</Properties>
</file>